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32"/>
  </p:notesMasterIdLst>
  <p:sldIdLst>
    <p:sldId id="331" r:id="rId2"/>
    <p:sldId id="340" r:id="rId3"/>
    <p:sldId id="259" r:id="rId4"/>
    <p:sldId id="426" r:id="rId5"/>
    <p:sldId id="438" r:id="rId6"/>
    <p:sldId id="446" r:id="rId7"/>
    <p:sldId id="441" r:id="rId8"/>
    <p:sldId id="440" r:id="rId9"/>
    <p:sldId id="360" r:id="rId10"/>
    <p:sldId id="332" r:id="rId11"/>
    <p:sldId id="403" r:id="rId12"/>
    <p:sldId id="336" r:id="rId13"/>
    <p:sldId id="386" r:id="rId14"/>
    <p:sldId id="338" r:id="rId15"/>
    <p:sldId id="401" r:id="rId16"/>
    <p:sldId id="388" r:id="rId17"/>
    <p:sldId id="398" r:id="rId18"/>
    <p:sldId id="432" r:id="rId19"/>
    <p:sldId id="442" r:id="rId20"/>
    <p:sldId id="434" r:id="rId21"/>
    <p:sldId id="443" r:id="rId22"/>
    <p:sldId id="444" r:id="rId23"/>
    <p:sldId id="436" r:id="rId24"/>
    <p:sldId id="445" r:id="rId25"/>
    <p:sldId id="433" r:id="rId26"/>
    <p:sldId id="423" r:id="rId27"/>
    <p:sldId id="421" r:id="rId28"/>
    <p:sldId id="341" r:id="rId29"/>
    <p:sldId id="347" r:id="rId30"/>
    <p:sldId id="350" r:id="rId31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0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914F"/>
    <a:srgbClr val="0000FF"/>
    <a:srgbClr val="003E78"/>
    <a:srgbClr val="23252E"/>
    <a:srgbClr val="60A3C0"/>
    <a:srgbClr val="D11111"/>
    <a:srgbClr val="ECD579"/>
    <a:srgbClr val="003260"/>
    <a:srgbClr val="70AD47"/>
    <a:srgbClr val="F1CA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09" autoAdjust="0"/>
    <p:restoredTop sz="70515" autoAdjust="0"/>
  </p:normalViewPr>
  <p:slideViewPr>
    <p:cSldViewPr snapToGrid="0">
      <p:cViewPr varScale="1">
        <p:scale>
          <a:sx n="56" d="100"/>
          <a:sy n="56" d="100"/>
        </p:scale>
        <p:origin x="48" y="162"/>
      </p:cViewPr>
      <p:guideLst>
        <p:guide orient="horz" pos="2251"/>
        <p:guide pos="30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971C3-2FE8-A041-81A8-50F459037EA8}" type="datetimeFigureOut">
              <a:rPr kumimoji="1" lang="ko-Kore-KR" altLang="en-US" smtClean="0"/>
              <a:t>06/01/2025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D0568-9006-0845-A338-543A1244C0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6523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2057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공격 전 컴퓨터 </a:t>
            </a:r>
            <a:r>
              <a:rPr lang="en-US" altLang="ko-KR" dirty="0"/>
              <a:t>A</a:t>
            </a:r>
            <a:r>
              <a:rPr lang="ko-KR" altLang="en-US" dirty="0"/>
              <a:t>와 조명이 연결되어 불빛이 들어옴</a:t>
            </a:r>
            <a:endParaRPr lang="en-US" altLang="ko-KR" dirty="0"/>
          </a:p>
          <a:p>
            <a:r>
              <a:rPr lang="ko-KR" altLang="en-US" dirty="0"/>
              <a:t>공격 후 컴퓨터 </a:t>
            </a:r>
            <a:r>
              <a:rPr lang="en-US" altLang="ko-KR" dirty="0"/>
              <a:t>B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와 조명이 연결을 끊기는 순간을 기다리다가 끊기면 바로 연결하여 값을 바꾸고 주도권을 가져간다</a:t>
            </a:r>
            <a:r>
              <a:rPr lang="en-US" altLang="ko-KR" dirty="0"/>
              <a:t>. 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016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둘 다 장치를 스캔하여 값을 쓰는 방식은 같으나 </a:t>
            </a:r>
            <a:r>
              <a:rPr lang="en-US" altLang="ko-KR" dirty="0"/>
              <a:t>B</a:t>
            </a:r>
            <a:r>
              <a:rPr lang="ko-KR" altLang="en-US" dirty="0"/>
              <a:t>의 경우 지속적으로 연결을 시도하는 코드가 추가됨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1739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D04A0-56E2-E4CE-772B-32A79FB3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0C975E-E7A0-F77A-5EFF-63E12C403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6569AD-568E-EAD8-F742-3678A20E2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둘 다 장치를 스캔하여 값을 쓰는 방식은 같으나 </a:t>
            </a:r>
            <a:r>
              <a:rPr lang="en-US" altLang="ko-KR" dirty="0"/>
              <a:t>B</a:t>
            </a:r>
            <a:r>
              <a:rPr lang="ko-KR" altLang="en-US" dirty="0"/>
              <a:t>의 경우 지속적으로 연결을 시도하는 코드가 추가됨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F14E9B-6ED6-E009-80B0-69F60B4F5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900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183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83522-4F19-9172-0B14-B1E6BB428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D4C129-7E7E-52E7-AE9D-886801AC32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A51F61-EDCA-8D17-739B-C24A8AB64C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취약점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이로인해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공격자는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스마트워치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무선 키보드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의료기기 등에서 민감한 데이터를 탈취하거나 기기를 원격 조작하는 등 심각한 피해를 유발할 수 있으며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환경의 신뢰성과 안전성에 큰 위협이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가장 위험한 취약점 중 하나는 중간자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(MITM, Man-in-the-Middle)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공격이다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공격은 공격자가 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장치 사이의 통신을 가로채고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모르게 메시지를 조작하거나 도청할 수 있도록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Works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페어링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방식은 암호화 키 교환 시 인증을 생략하거나 약화시켜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공격자가 쉽게 연결을 가로챌 수 있는 구조적 취약점을 가진다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 인해 공격자는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스마트워치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무선 키보드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의료기기 등에서 민감한 데이터를 탈취하거나 기기를 원격 조작하는 등 심각한 피해를 유발할 수 있으며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환경의 신뢰성과 안전성에 큰 위협이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Works: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페어링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 중 하나로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개입 없이 간단하게 두 장치를 연결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있도록 설계된 방식</a:t>
            </a:r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5BB4CA-985B-99A0-EF30-5B6E32CD6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244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E8098-FC60-8AA0-9420-83F3694D3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0A580B-A65B-1A67-1455-94466F59E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0C3B21-2545-DB0D-5882-B01D53247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ko-KR" altLang="en-US" dirty="0"/>
              <a:t>취약점 설명 후 이로 인해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메시지를 중계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주입하는 방식으로 악용되어 사용자 데이터를 탈취하거나 인증을 우회하는 데 사용될 수 있다 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WLAN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SSID(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 이름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인증 부재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 측의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검증 부족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암호화 이전의 초기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핸드셰이크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노출 등으로 인해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악성 액세스 포인트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(Evil Twin)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생성이나 다채널 중간자 공격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(MITM)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메시지를 중계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주입하는 방식으로 악용되어 사용자 데이터를 탈취하거나 인증을 우회하는 데 사용될 수 있어 다양한 보안 위협의 통로가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dirty="0"/>
            </a:b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Evil Twin Attack: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공격자가 합법적인 와이파이와 동일한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SSID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가진 가짜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사용자의 접속을 유도한 후 정보를 탈취하는 공격</a:t>
            </a: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 링크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www.wi-fi.org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/beacon/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thomas-derham-nehru-bhandaru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/wi-fi-certified-wpa3-december-2020-update-brings-new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AF38F-F24C-C9D4-225D-928CB3499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464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0AEDE-F138-9BC4-3DDB-8E97310D9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1B66DA-21B3-9A66-4F62-33A1B10AC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0A3D25-8F2C-9257-6827-2FF7E0B1A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기사 링크 </a:t>
            </a:r>
            <a:r>
              <a:rPr lang="en-US" altLang="ko-KR" dirty="0"/>
              <a:t>: https://www.businesspost.co.kr/BP?command=article_view&amp;num=367828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C5A0B-5B6F-AF53-9837-7272246EB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6194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96D03-7AFD-0108-5008-531E27C7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A08B85-37BB-41E7-3DBA-35597244E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5C7167-8102-A860-F7B1-4025444D3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B86C3D-6383-5373-9537-4F505BF16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747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067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558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2536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https://</a:t>
            </a:r>
            <a:r>
              <a:rPr kumimoji="1" lang="en-US" altLang="ko-KR" err="1"/>
              <a:t>enidanny.github.io</a:t>
            </a:r>
            <a:r>
              <a:rPr kumimoji="1" lang="en-US" altLang="ko-KR"/>
              <a:t>/</a:t>
            </a:r>
            <a:r>
              <a:rPr kumimoji="1" lang="en-US" altLang="ko-KR" err="1"/>
              <a:t>ble</a:t>
            </a:r>
            <a:r>
              <a:rPr kumimoji="1" lang="en-US" altLang="ko-KR"/>
              <a:t>/</a:t>
            </a:r>
            <a:r>
              <a:rPr kumimoji="1" lang="en-US" altLang="ko-KR" err="1"/>
              <a:t>ble-att-gatt</a:t>
            </a:r>
            <a:r>
              <a:rPr kumimoji="1" lang="en-US" altLang="ko-KR"/>
              <a:t>/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0568-9006-0845-A338-543A1244C029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231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9F59C82-3FA6-6D40-A96C-5D212AF0FF43}"/>
              </a:ext>
            </a:extLst>
          </p:cNvPr>
          <p:cNvSpPr/>
          <p:nvPr userDrawn="1"/>
        </p:nvSpPr>
        <p:spPr>
          <a:xfrm>
            <a:off x="0" y="0"/>
            <a:ext cx="9906000" cy="648393"/>
          </a:xfrm>
          <a:prstGeom prst="rect">
            <a:avLst/>
          </a:prstGeom>
          <a:gradFill flip="none" rotWithShape="1">
            <a:gsLst>
              <a:gs pos="0">
                <a:srgbClr val="1A93CA"/>
              </a:gs>
              <a:gs pos="76000">
                <a:srgbClr val="003E7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0AD84-9EBA-191C-5802-459ADD1DAD8F}"/>
              </a:ext>
            </a:extLst>
          </p:cNvPr>
          <p:cNvSpPr txBox="1">
            <a:spLocks/>
          </p:cNvSpPr>
          <p:nvPr userDrawn="1"/>
        </p:nvSpPr>
        <p:spPr>
          <a:xfrm>
            <a:off x="3838575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3927E6-8B9F-0640-88B8-E9C1DF982289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246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884E-6282-B34E-98FB-0E24489849B5}" type="datetime1">
              <a:rPr kumimoji="1" lang="ko-KR" altLang="en-US" smtClean="0"/>
              <a:t>2025-06-01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1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86533-AC09-B146-8216-8715EF62E7C1}" type="datetime1">
              <a:rPr kumimoji="1" lang="ko-KR" altLang="en-US" smtClean="0"/>
              <a:t>2025-06-01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0611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38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EB69-FD53-C743-B21E-723777EB6C09}" type="datetime1">
              <a:rPr kumimoji="1" lang="ko-KR" altLang="en-US" smtClean="0"/>
              <a:t>2025-06-01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289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2917B-A0D4-C04B-8C35-E3513FB2B74E}" type="datetime1">
              <a:rPr kumimoji="1" lang="ko-KR" altLang="en-US" smtClean="0"/>
              <a:t>2025-06-01</a:t>
            </a:fld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8575" y="6356352"/>
            <a:ext cx="2228850" cy="365125"/>
          </a:xfrm>
        </p:spPr>
        <p:txBody>
          <a:bodyPr/>
          <a:lstStyle>
            <a:lvl1pPr algn="ctr">
              <a:defRPr/>
            </a:lvl1pPr>
          </a:lstStyle>
          <a:p>
            <a:fld id="{873927E6-8B9F-0640-88B8-E9C1DF982289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AB29D0-3CA3-9343-9A04-93AA93ED551A}"/>
              </a:ext>
            </a:extLst>
          </p:cNvPr>
          <p:cNvSpPr/>
          <p:nvPr userDrawn="1"/>
        </p:nvSpPr>
        <p:spPr>
          <a:xfrm>
            <a:off x="0" y="0"/>
            <a:ext cx="9906000" cy="648393"/>
          </a:xfrm>
          <a:prstGeom prst="rect">
            <a:avLst/>
          </a:prstGeom>
          <a:gradFill flip="none" rotWithShape="1">
            <a:gsLst>
              <a:gs pos="0">
                <a:srgbClr val="1985B7"/>
              </a:gs>
              <a:gs pos="47000">
                <a:srgbClr val="003E78"/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2262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0730-2B45-E946-A0B3-9E71CE126F28}" type="datetime1">
              <a:rPr kumimoji="1" lang="ko-KR" altLang="en-US" smtClean="0"/>
              <a:t>2025-06-01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90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D8F16-6EE0-7348-BF8B-42B6A9BB0833}" type="datetime1">
              <a:rPr kumimoji="1" lang="ko-KR" altLang="en-US" smtClean="0"/>
              <a:t>2025-06-01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848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C848C-E409-6F49-BAB6-BD0AF5FB5CB1}" type="datetime1">
              <a:rPr kumimoji="1" lang="ko-KR" altLang="en-US" smtClean="0"/>
              <a:t>2025-06-01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684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CED9-FA0B-0345-907F-9788E37A5CC3}" type="datetime1">
              <a:rPr kumimoji="1" lang="ko-KR" altLang="en-US" smtClean="0"/>
              <a:t>2025-06-01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818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A055-92A9-8341-8328-584F0FF08675}" type="datetime1">
              <a:rPr kumimoji="1" lang="ko-KR" altLang="en-US" smtClean="0"/>
              <a:t>2025-06-01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884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10E-6312-2D4C-A939-34ED7F65D512}" type="datetime1">
              <a:rPr kumimoji="1" lang="ko-KR" altLang="en-US" smtClean="0"/>
              <a:t>2025-06-01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293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0E586-C19F-5E48-BADB-7CB3B062922F}" type="datetime1">
              <a:rPr kumimoji="1" lang="ko-KR" altLang="en-US" smtClean="0"/>
              <a:t>2025-06-01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27E6-8B9F-0640-88B8-E9C1DF98228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469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6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2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8BB3481A-BFD8-F447-B6B6-19A724743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13" name="자유형 12">
            <a:extLst>
              <a:ext uri="{FF2B5EF4-FFF2-40B4-BE49-F238E27FC236}">
                <a16:creationId xmlns:a16="http://schemas.microsoft.com/office/drawing/2014/main" id="{998016EB-A1E2-D94B-B6AB-7123EB7E534E}"/>
              </a:ext>
            </a:extLst>
          </p:cNvPr>
          <p:cNvSpPr/>
          <p:nvPr/>
        </p:nvSpPr>
        <p:spPr>
          <a:xfrm rot="10800000">
            <a:off x="2927927" y="0"/>
            <a:ext cx="6978058" cy="6858000"/>
          </a:xfrm>
          <a:custGeom>
            <a:avLst/>
            <a:gdLst>
              <a:gd name="connsiteX0" fmla="*/ 0 w 1765197"/>
              <a:gd name="connsiteY0" fmla="*/ 0 h 1504102"/>
              <a:gd name="connsiteX1" fmla="*/ 847064 w 1765197"/>
              <a:gd name="connsiteY1" fmla="*/ 0 h 1504102"/>
              <a:gd name="connsiteX2" fmla="*/ 1765197 w 1765197"/>
              <a:gd name="connsiteY2" fmla="*/ 1504102 h 1504102"/>
              <a:gd name="connsiteX3" fmla="*/ 0 w 1765197"/>
              <a:gd name="connsiteY3" fmla="*/ 1504102 h 150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5197" h="1504102">
                <a:moveTo>
                  <a:pt x="0" y="0"/>
                </a:moveTo>
                <a:lnTo>
                  <a:pt x="847064" y="0"/>
                </a:lnTo>
                <a:lnTo>
                  <a:pt x="1765197" y="1504102"/>
                </a:lnTo>
                <a:lnTo>
                  <a:pt x="0" y="1504102"/>
                </a:lnTo>
                <a:close/>
              </a:path>
            </a:pathLst>
          </a:custGeom>
          <a:solidFill>
            <a:schemeClr val="bg1">
              <a:alpha val="9077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3D0680-3692-4345-87C2-B7B6DB724C5D}"/>
              </a:ext>
            </a:extLst>
          </p:cNvPr>
          <p:cNvSpPr txBox="1"/>
          <p:nvPr/>
        </p:nvSpPr>
        <p:spPr>
          <a:xfrm>
            <a:off x="4298600" y="1997827"/>
            <a:ext cx="547938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kumimoji="1" lang="ko-KR" altLang="en-US" sz="28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  <a:t>무선 네트워크</a:t>
            </a:r>
            <a:r>
              <a:rPr kumimoji="1" lang="en-US" altLang="ko-KR" sz="28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  <a:t> </a:t>
            </a:r>
            <a:r>
              <a:rPr kumimoji="1" lang="ko-KR" altLang="en-US" sz="28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  <a:t>프로토콜 취약점 및 </a:t>
            </a:r>
            <a:endParaRPr kumimoji="1" lang="en-US" altLang="ko-KR" sz="2800" b="1" spc="-150" dirty="0">
              <a:gradFill>
                <a:gsLst>
                  <a:gs pos="0">
                    <a:srgbClr val="1A93CA"/>
                  </a:gs>
                  <a:gs pos="76000">
                    <a:srgbClr val="00498E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/>
              <a:cs typeface="Malayalam MN" pitchFamily="2" charset="0"/>
            </a:endParaRPr>
          </a:p>
          <a:p>
            <a:pPr algn="r"/>
            <a:r>
              <a:rPr kumimoji="1" lang="en-US" altLang="ko-KR" sz="28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  <a:t>AR</a:t>
            </a:r>
            <a:r>
              <a:rPr kumimoji="1" lang="ko-KR" altLang="en-US" sz="28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/>
                <a:cs typeface="Malayalam MN" pitchFamily="2" charset="0"/>
              </a:rPr>
              <a:t>기기에서 악용 사례 분석 연구</a:t>
            </a:r>
            <a:endParaRPr kumimoji="1" lang="en-US" altLang="ko-KR" sz="2800" b="1" spc="-150" dirty="0">
              <a:gradFill>
                <a:gsLst>
                  <a:gs pos="0">
                    <a:srgbClr val="1A93CA"/>
                  </a:gs>
                  <a:gs pos="76000">
                    <a:srgbClr val="00498E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ayalam MN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B266F-50AF-DE41-A3A5-B1DABA675C67}"/>
              </a:ext>
            </a:extLst>
          </p:cNvPr>
          <p:cNvSpPr txBox="1"/>
          <p:nvPr/>
        </p:nvSpPr>
        <p:spPr>
          <a:xfrm>
            <a:off x="6570016" y="3610216"/>
            <a:ext cx="3220754" cy="836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지도교수</a:t>
            </a:r>
            <a:r>
              <a:rPr kumimoji="1" lang="en-US" altLang="ko-KR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: </a:t>
            </a: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지능미디어공학과 </a:t>
            </a:r>
            <a:r>
              <a:rPr kumimoji="1" lang="ko-KR" altLang="en-US" sz="1400" spc="-150" err="1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방인규</a:t>
            </a: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교수님</a:t>
            </a:r>
            <a:endParaRPr kumimoji="1" lang="en-US" altLang="ko-KR" sz="1400" spc="-15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  <a:p>
            <a:pPr algn="r">
              <a:lnSpc>
                <a:spcPts val="2000"/>
              </a:lnSpc>
            </a:pP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지능미디어공하과 </a:t>
            </a:r>
            <a:r>
              <a:rPr kumimoji="1" lang="en-US" altLang="ko-KR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20221095</a:t>
            </a: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민현선</a:t>
            </a:r>
            <a:endParaRPr kumimoji="1" lang="en-US" altLang="ko-KR" sz="1400" spc="-15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  <a:p>
            <a:pPr algn="r">
              <a:lnSpc>
                <a:spcPts val="2000"/>
              </a:lnSpc>
            </a:pP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지능미디어공학과 </a:t>
            </a:r>
            <a:r>
              <a:rPr kumimoji="1" lang="en-US" altLang="ko-KR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20221110</a:t>
            </a:r>
            <a:r>
              <a:rPr kumimoji="1" lang="ko-KR" altLang="en-US" sz="1400" spc="-15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이다은</a:t>
            </a:r>
            <a:endParaRPr kumimoji="1" lang="en-US" altLang="ko-KR" sz="1400" spc="-15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9C135D-0F5E-4842-97E7-0B31C1030568}"/>
              </a:ext>
            </a:extLst>
          </p:cNvPr>
          <p:cNvSpPr txBox="1"/>
          <p:nvPr/>
        </p:nvSpPr>
        <p:spPr>
          <a:xfrm>
            <a:off x="8560951" y="3234909"/>
            <a:ext cx="1229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2024.06.02.</a:t>
            </a:r>
            <a:endParaRPr kumimoji="1" lang="ko-Kore-KR" altLang="en-US" sz="160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F040AC2-1922-7A4D-8BA0-A44029B3F9CB}"/>
              </a:ext>
            </a:extLst>
          </p:cNvPr>
          <p:cNvSpPr/>
          <p:nvPr/>
        </p:nvSpPr>
        <p:spPr>
          <a:xfrm>
            <a:off x="6675120" y="1532817"/>
            <a:ext cx="3115648" cy="2989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2025 </a:t>
            </a:r>
            <a:r>
              <a:rPr kumimoji="1"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캡스톤디자인</a:t>
            </a:r>
            <a:r>
              <a:rPr kumimoji="1"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 기말발표</a:t>
            </a:r>
            <a:endParaRPr kumimoji="1" lang="ko-Kore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080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Ⅱ.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계획대비 진행상황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23FA72-06E5-33AA-B698-27D43A352DC8}"/>
              </a:ext>
            </a:extLst>
          </p:cNvPr>
          <p:cNvSpPr/>
          <p:nvPr/>
        </p:nvSpPr>
        <p:spPr>
          <a:xfrm>
            <a:off x="272607" y="1434526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무선 네트워크 프로토콜 취약점 및 </a:t>
            </a:r>
            <a:endParaRPr kumimoji="1" lang="en-US" altLang="ko-KR" sz="1600" spc="-150" dirty="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  <a:p>
            <a: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AR </a:t>
            </a: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기기에서의 악용 사례 분석</a:t>
            </a:r>
          </a:p>
        </p:txBody>
      </p:sp>
    </p:spTree>
    <p:extLst>
      <p:ext uri="{BB962C8B-B14F-4D97-AF65-F5344CB8AC3E}">
        <p14:creationId xmlns:p14="http://schemas.microsoft.com/office/powerpoint/2010/main" val="244458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6D42F-AC11-E7A3-478D-9DFCB2DD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65A1F2B-9BE1-DA30-2F14-A60DE17B4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140141"/>
              </p:ext>
            </p:extLst>
          </p:nvPr>
        </p:nvGraphicFramePr>
        <p:xfrm>
          <a:off x="713062" y="1353674"/>
          <a:ext cx="8641097" cy="50195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1953">
                  <a:extLst>
                    <a:ext uri="{9D8B030D-6E8A-4147-A177-3AD203B41FA5}">
                      <a16:colId xmlns:a16="http://schemas.microsoft.com/office/drawing/2014/main" val="1295093238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3335411680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4072275096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2447297839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2055667106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3215372163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1126669709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3246433220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430427799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1472650398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2993128446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1045979321"/>
                    </a:ext>
                  </a:extLst>
                </a:gridCol>
                <a:gridCol w="583262">
                  <a:extLst>
                    <a:ext uri="{9D8B030D-6E8A-4147-A177-3AD203B41FA5}">
                      <a16:colId xmlns:a16="http://schemas.microsoft.com/office/drawing/2014/main" val="3559355376"/>
                    </a:ext>
                  </a:extLst>
                </a:gridCol>
              </a:tblGrid>
              <a:tr h="579345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00136636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</a:t>
                      </a:r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조사 및 주제 선정</a:t>
                      </a:r>
                      <a:endParaRPr lang="en-US" altLang="ko-KR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156588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BLE</a:t>
                      </a: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장비 취약점 및</a:t>
                      </a:r>
                      <a:br>
                        <a:rPr lang="en-US" altLang="ko-KR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공격방식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365808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BLE </a:t>
                      </a:r>
                      <a:r>
                        <a:rPr lang="ko-KR" altLang="en-US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장비 공격 및</a:t>
                      </a:r>
                      <a:br>
                        <a:rPr lang="en-US" altLang="ko-KR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취약점 분석</a:t>
                      </a:r>
                      <a:endParaRPr lang="en-US" altLang="ko-KR" sz="1200">
                        <a:solidFill>
                          <a:srgbClr val="0000F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010918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취약점 해결을 위한</a:t>
                      </a:r>
                      <a:br>
                        <a:rPr lang="en-US" altLang="ko-KR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>
                          <a:solidFill>
                            <a:srgbClr val="0000F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학습 모델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225115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155360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작품 완성 및</a:t>
                      </a:r>
                      <a:endParaRPr lang="en-US" altLang="ko-KR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전시회 출품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049107"/>
                  </a:ext>
                </a:extLst>
              </a:tr>
              <a:tr h="634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결과 보고서 및 논문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60A3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061703"/>
                  </a:ext>
                </a:extLst>
              </a:tr>
            </a:tbl>
          </a:graphicData>
        </a:graphic>
      </p:graphicFrame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06AABE2F-787C-6B14-5F32-8D9A59B4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11</a:t>
            </a:fld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06E5D2-2743-EC57-15F9-82AAAF17FDEB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Ⅱ.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계획대비 진행상황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7C23FE-92B8-AE34-4D60-0C3A2B33BBAA}"/>
              </a:ext>
            </a:extLst>
          </p:cNvPr>
          <p:cNvGrpSpPr/>
          <p:nvPr/>
        </p:nvGrpSpPr>
        <p:grpSpPr>
          <a:xfrm>
            <a:off x="426707" y="835131"/>
            <a:ext cx="2094650" cy="400110"/>
            <a:chOff x="426707" y="780267"/>
            <a:chExt cx="2094650" cy="4001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FD6A895-3DDA-F402-C5F1-269DED50540B}"/>
                </a:ext>
              </a:extLst>
            </p:cNvPr>
            <p:cNvSpPr/>
            <p:nvPr/>
          </p:nvSpPr>
          <p:spPr>
            <a:xfrm>
              <a:off x="528504" y="780267"/>
              <a:ext cx="19928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계획대비 진행상황</a:t>
              </a:r>
              <a:endParaRPr lang="ko-Kore-KR" altLang="en-US" sz="20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9F3BFAC-EE54-8811-981F-4E27434DA939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72330C0-EBDC-25CA-CC92-6999AFAAEC67}"/>
              </a:ext>
            </a:extLst>
          </p:cNvPr>
          <p:cNvSpPr/>
          <p:nvPr/>
        </p:nvSpPr>
        <p:spPr>
          <a:xfrm>
            <a:off x="2387576" y="2112062"/>
            <a:ext cx="1193824" cy="2552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8F0E6FD-B7B3-A547-0ABB-0D8E18DE1219}"/>
              </a:ext>
            </a:extLst>
          </p:cNvPr>
          <p:cNvSpPr/>
          <p:nvPr/>
        </p:nvSpPr>
        <p:spPr>
          <a:xfrm>
            <a:off x="3532829" y="3413149"/>
            <a:ext cx="1822941" cy="255270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144A338-84FE-63E0-67D0-FEF1AB22C949}"/>
              </a:ext>
            </a:extLst>
          </p:cNvPr>
          <p:cNvCxnSpPr>
            <a:cxnSpLocks/>
          </p:cNvCxnSpPr>
          <p:nvPr/>
        </p:nvCxnSpPr>
        <p:spPr>
          <a:xfrm>
            <a:off x="5253432" y="1235241"/>
            <a:ext cx="0" cy="531209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9752584-C12D-8534-B630-3753F5146EE3}"/>
              </a:ext>
            </a:extLst>
          </p:cNvPr>
          <p:cNvSpPr txBox="1"/>
          <p:nvPr/>
        </p:nvSpPr>
        <p:spPr>
          <a:xfrm>
            <a:off x="4535189" y="835131"/>
            <a:ext cx="143648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기말발표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55B02CA-005E-B0BF-BF5C-84D62C13E84C}"/>
              </a:ext>
            </a:extLst>
          </p:cNvPr>
          <p:cNvSpPr/>
          <p:nvPr/>
        </p:nvSpPr>
        <p:spPr>
          <a:xfrm>
            <a:off x="2936973" y="2788065"/>
            <a:ext cx="1193824" cy="2552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Ⅲ.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설계 사양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95E8A6-5871-EFA0-7A00-6CFA50A46434}"/>
              </a:ext>
            </a:extLst>
          </p:cNvPr>
          <p:cNvSpPr/>
          <p:nvPr/>
        </p:nvSpPr>
        <p:spPr>
          <a:xfrm>
            <a:off x="379239" y="1373357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무선 네트워크 프로토콜 취약점 및 </a:t>
            </a:r>
            <a:endParaRPr kumimoji="1" lang="en-US" altLang="ko-KR" sz="1600" spc="-150" dirty="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  <a:p>
            <a: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AR </a:t>
            </a: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기기에서의 악용 사례 분석</a:t>
            </a:r>
          </a:p>
        </p:txBody>
      </p:sp>
    </p:spTree>
    <p:extLst>
      <p:ext uri="{BB962C8B-B14F-4D97-AF65-F5344CB8AC3E}">
        <p14:creationId xmlns:p14="http://schemas.microsoft.com/office/powerpoint/2010/main" val="152186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17E38B2-5117-A34A-A85F-0DB6EBDB6965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Ⅳ.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설계 사양</a:t>
            </a: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884D878D-8550-7746-859C-C5916635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13</a:t>
            </a:fld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7E5B17-15BD-E5D9-F6D9-5FABFD592D74}"/>
              </a:ext>
            </a:extLst>
          </p:cNvPr>
          <p:cNvGrpSpPr/>
          <p:nvPr/>
        </p:nvGrpSpPr>
        <p:grpSpPr>
          <a:xfrm>
            <a:off x="426707" y="835131"/>
            <a:ext cx="1190557" cy="400110"/>
            <a:chOff x="426707" y="780267"/>
            <a:chExt cx="1190557" cy="40011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D809147-A197-3B95-FA27-58082F4A6688}"/>
                </a:ext>
              </a:extLst>
            </p:cNvPr>
            <p:cNvSpPr/>
            <p:nvPr/>
          </p:nvSpPr>
          <p:spPr>
            <a:xfrm>
              <a:off x="528504" y="780267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설계 사양</a:t>
              </a:r>
              <a:endParaRPr lang="ko-Kore-KR" altLang="en-US" sz="20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DE9EAD4-6F5D-804C-5A0C-50C4D0694C65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68A9C0-C8BB-2368-7AE2-4DC8D021D913}"/>
              </a:ext>
            </a:extLst>
          </p:cNvPr>
          <p:cNvGrpSpPr/>
          <p:nvPr/>
        </p:nvGrpSpPr>
        <p:grpSpPr>
          <a:xfrm>
            <a:off x="531127" y="1408714"/>
            <a:ext cx="4022268" cy="1910714"/>
            <a:chOff x="711042" y="1478114"/>
            <a:chExt cx="4022268" cy="1910714"/>
          </a:xfrm>
        </p:grpSpPr>
        <p:sp>
          <p:nvSpPr>
            <p:cNvPr id="10" name="AutoShape 61">
              <a:extLst>
                <a:ext uri="{FF2B5EF4-FFF2-40B4-BE49-F238E27FC236}">
                  <a16:creationId xmlns:a16="http://schemas.microsoft.com/office/drawing/2014/main" id="{9AB43958-EDA1-0F34-88F0-A17E5453F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89" y="1596433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1" name="모서리가 둥근 직사각형 250">
              <a:extLst>
                <a:ext uri="{FF2B5EF4-FFF2-40B4-BE49-F238E27FC236}">
                  <a16:creationId xmlns:a16="http://schemas.microsoft.com/office/drawing/2014/main" id="{0FF8B512-569C-1B10-1927-7B97A637230D}"/>
                </a:ext>
              </a:extLst>
            </p:cNvPr>
            <p:cNvSpPr/>
            <p:nvPr/>
          </p:nvSpPr>
          <p:spPr>
            <a:xfrm>
              <a:off x="711042" y="1478114"/>
              <a:ext cx="4022268" cy="461664"/>
            </a:xfrm>
            <a:prstGeom prst="roundRect">
              <a:avLst>
                <a:gd name="adj" fmla="val 50000"/>
              </a:avLst>
            </a:prstGeom>
            <a:solidFill>
              <a:srgbClr val="003260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개발 환경</a:t>
              </a:r>
            </a:p>
          </p:txBody>
        </p:sp>
        <p:sp>
          <p:nvSpPr>
            <p:cNvPr id="12" name="모서리가 둥근 직사각형 129">
              <a:extLst>
                <a:ext uri="{FF2B5EF4-FFF2-40B4-BE49-F238E27FC236}">
                  <a16:creationId xmlns:a16="http://schemas.microsoft.com/office/drawing/2014/main" id="{D8B03945-06B2-CBC2-BDFB-C8FA9695624B}"/>
                </a:ext>
              </a:extLst>
            </p:cNvPr>
            <p:cNvSpPr/>
            <p:nvPr/>
          </p:nvSpPr>
          <p:spPr>
            <a:xfrm>
              <a:off x="861200" y="1993143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노트북</a:t>
              </a:r>
              <a:r>
                <a:rPr lang="en-US" altLang="ko-KR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– windows, </a:t>
              </a:r>
              <a:r>
                <a:rPr lang="en-US" altLang="ko-KR" sz="160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Kali_Linux</a:t>
              </a:r>
              <a:endParaRPr lang="en-US" altLang="ko-KR" sz="16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85750" lvl="0" indent="-285750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altLang="ko-KR" sz="160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VirtualBox – Kali_Linux_2025.1a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36CD21-6694-EECD-2095-6867C23A94A7}"/>
              </a:ext>
            </a:extLst>
          </p:cNvPr>
          <p:cNvSpPr/>
          <p:nvPr/>
        </p:nvSpPr>
        <p:spPr>
          <a:xfrm>
            <a:off x="5515898" y="2895311"/>
            <a:ext cx="1695600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US" altLang="ko-KR" sz="160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Windows</a:t>
            </a:r>
          </a:p>
        </p:txBody>
      </p:sp>
      <p:pic>
        <p:nvPicPr>
          <p:cNvPr id="1028" name="Picture 4" descr="Kali Linux | Brands of the World™ | Download vector logos and logotypes">
            <a:extLst>
              <a:ext uri="{FF2B5EF4-FFF2-40B4-BE49-F238E27FC236}">
                <a16:creationId xmlns:a16="http://schemas.microsoft.com/office/drawing/2014/main" id="{8864621A-B73A-5118-5E30-67B77C677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153" y="1349722"/>
            <a:ext cx="1591200" cy="15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F2018-CD75-AFCA-8EF7-73F6A2FF0ABB}"/>
              </a:ext>
            </a:extLst>
          </p:cNvPr>
          <p:cNvSpPr/>
          <p:nvPr/>
        </p:nvSpPr>
        <p:spPr>
          <a:xfrm>
            <a:off x="7657154" y="2844204"/>
            <a:ext cx="1695600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en-US" altLang="ko-KR" sz="160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Kali Linux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07D01C-840D-DC2D-E05F-189AB5FC9C84}"/>
              </a:ext>
            </a:extLst>
          </p:cNvPr>
          <p:cNvGrpSpPr/>
          <p:nvPr/>
        </p:nvGrpSpPr>
        <p:grpSpPr>
          <a:xfrm>
            <a:off x="528504" y="3884478"/>
            <a:ext cx="4022269" cy="1910793"/>
            <a:chOff x="5172689" y="1478114"/>
            <a:chExt cx="4022269" cy="1910793"/>
          </a:xfrm>
        </p:grpSpPr>
        <p:sp>
          <p:nvSpPr>
            <p:cNvPr id="16" name="AutoShape 61">
              <a:extLst>
                <a:ext uri="{FF2B5EF4-FFF2-40B4-BE49-F238E27FC236}">
                  <a16:creationId xmlns:a16="http://schemas.microsoft.com/office/drawing/2014/main" id="{CF0CA4FF-6A53-3066-893E-8608E17C9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727" y="1596512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7" name="모서리가 둥근 직사각형 129">
              <a:extLst>
                <a:ext uri="{FF2B5EF4-FFF2-40B4-BE49-F238E27FC236}">
                  <a16:creationId xmlns:a16="http://schemas.microsoft.com/office/drawing/2014/main" id="{20C3B6CD-57F4-D782-0A3C-67C09814754C}"/>
                </a:ext>
              </a:extLst>
            </p:cNvPr>
            <p:cNvSpPr/>
            <p:nvPr/>
          </p:nvSpPr>
          <p:spPr>
            <a:xfrm>
              <a:off x="5306438" y="1993222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블루투스 </a:t>
              </a:r>
              <a:r>
                <a:rPr lang="ko-KR" altLang="en-US" sz="160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동글</a:t>
              </a:r>
              <a:r>
                <a:rPr lang="en-US" altLang="ko-KR" sz="1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: </a:t>
              </a:r>
              <a:r>
                <a:rPr lang="en-US" altLang="ko-KR" sz="160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tp</a:t>
              </a:r>
              <a:r>
                <a:rPr lang="en-US" altLang="ko-KR" sz="1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-link UB400</a:t>
              </a:r>
            </a:p>
            <a:p>
              <a:pPr lvl="2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  YB-BT500050</a:t>
              </a:r>
            </a:p>
            <a:p>
              <a:pPr marL="285750" lvl="0" indent="-285750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altLang="ko-KR" sz="1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BLE </a:t>
              </a:r>
              <a:r>
                <a:rPr lang="ko-KR" altLang="en-US" sz="1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기반 오렌지보드 </a:t>
              </a:r>
              <a:r>
                <a:rPr lang="en-US" altLang="ko-KR" sz="1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 조명</a:t>
              </a:r>
              <a:endPara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모서리가 둥근 직사각형 250">
              <a:extLst>
                <a:ext uri="{FF2B5EF4-FFF2-40B4-BE49-F238E27FC236}">
                  <a16:creationId xmlns:a16="http://schemas.microsoft.com/office/drawing/2014/main" id="{2F53D7E7-4C64-90E8-49FA-DD0D62EF9DEC}"/>
                </a:ext>
              </a:extLst>
            </p:cNvPr>
            <p:cNvSpPr/>
            <p:nvPr/>
          </p:nvSpPr>
          <p:spPr>
            <a:xfrm>
              <a:off x="5172689" y="1478114"/>
              <a:ext cx="4022269" cy="461663"/>
            </a:xfrm>
            <a:prstGeom prst="roundRect">
              <a:avLst>
                <a:gd name="adj" fmla="val 50000"/>
              </a:avLst>
            </a:prstGeom>
            <a:solidFill>
              <a:srgbClr val="0060B8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 기기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0D805C-CD1C-4550-2BD5-FB384B4B52E2}"/>
              </a:ext>
            </a:extLst>
          </p:cNvPr>
          <p:cNvSpPr/>
          <p:nvPr/>
        </p:nvSpPr>
        <p:spPr>
          <a:xfrm>
            <a:off x="5515898" y="5419841"/>
            <a:ext cx="1695600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ko-KR" altLang="en-US" sz="160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블루투스 </a:t>
            </a:r>
            <a:r>
              <a:rPr lang="ko-KR" altLang="en-US" sz="1600" err="1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동글</a:t>
            </a:r>
            <a:endParaRPr lang="en-US" altLang="ko-KR" sz="1600">
              <a:solidFill>
                <a:prstClr val="black">
                  <a:lumMod val="95000"/>
                  <a:lumOff val="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CFCCF-4D7A-A833-DDF7-9B7737BB2C4C}"/>
              </a:ext>
            </a:extLst>
          </p:cNvPr>
          <p:cNvSpPr/>
          <p:nvPr/>
        </p:nvSpPr>
        <p:spPr>
          <a:xfrm>
            <a:off x="7656544" y="5419841"/>
            <a:ext cx="1696819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r>
              <a:rPr lang="ko-KR" altLang="en-US" sz="1600">
                <a:solidFill>
                  <a:prstClr val="black">
                    <a:lumMod val="95000"/>
                    <a:lumOff val="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Bold" panose="00000800000000000000" pitchFamily="50" charset="-127"/>
              </a:rPr>
              <a:t>오렌지보드</a:t>
            </a:r>
            <a:endParaRPr lang="en-US" altLang="ko-KR" sz="1600">
              <a:solidFill>
                <a:prstClr val="black">
                  <a:lumMod val="95000"/>
                  <a:lumOff val="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98EF434-2FDD-4245-E5BB-4F72479BDA7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63866" y="3808602"/>
            <a:ext cx="1547632" cy="13338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8791F-F3CA-839A-1BC3-D1C03EA1E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188" y="3692673"/>
            <a:ext cx="2077530" cy="1413826"/>
          </a:xfrm>
          <a:prstGeom prst="rect">
            <a:avLst/>
          </a:prstGeom>
        </p:spPr>
      </p:pic>
      <p:pic>
        <p:nvPicPr>
          <p:cNvPr id="28" name="Picture 4" descr="윈도우 11 바탕화면 아이콘 설정 컴퓨터와 문서, 제어판과 네트워크 표시하는 방법 : 네이버 블로그">
            <a:extLst>
              <a:ext uri="{FF2B5EF4-FFF2-40B4-BE49-F238E27FC236}">
                <a16:creationId xmlns:a16="http://schemas.microsoft.com/office/drawing/2014/main" id="{6CAFA596-7B6C-D235-9B31-923FD427A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39677" r="1979" b="40416"/>
          <a:stretch/>
        </p:blipFill>
        <p:spPr bwMode="auto">
          <a:xfrm>
            <a:off x="5372884" y="1955867"/>
            <a:ext cx="2017818" cy="42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3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65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Ⅳ.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연구 내용 및 중간 결과물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0D9884-EA35-23FD-5FA5-CB90E4A29A7A}"/>
              </a:ext>
            </a:extLst>
          </p:cNvPr>
          <p:cNvSpPr/>
          <p:nvPr/>
        </p:nvSpPr>
        <p:spPr>
          <a:xfrm>
            <a:off x="379252" y="1381747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무선 네트워크 프로토콜 취약점 및 </a:t>
            </a:r>
            <a:endParaRPr kumimoji="1" lang="en-US" altLang="ko-KR" sz="1600" spc="-150" dirty="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  <a:p>
            <a: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AR </a:t>
            </a: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기기에서의 악용 사례 분석</a:t>
            </a:r>
          </a:p>
        </p:txBody>
      </p:sp>
    </p:spTree>
    <p:extLst>
      <p:ext uri="{BB962C8B-B14F-4D97-AF65-F5344CB8AC3E}">
        <p14:creationId xmlns:p14="http://schemas.microsoft.com/office/powerpoint/2010/main" val="1019408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F545-AB3F-7A99-215C-3B18EFCF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1C7E8-CA33-49B9-FBF0-50168A2E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712793-E772-D2ED-D03F-AE9734EFCBE3}"/>
              </a:ext>
            </a:extLst>
          </p:cNvPr>
          <p:cNvGrpSpPr/>
          <p:nvPr/>
        </p:nvGrpSpPr>
        <p:grpSpPr>
          <a:xfrm>
            <a:off x="426707" y="835131"/>
            <a:ext cx="1924732" cy="400110"/>
            <a:chOff x="426707" y="780267"/>
            <a:chExt cx="192473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DD8CD-F191-7688-C579-C5D47EFDC9BB}"/>
                </a:ext>
              </a:extLst>
            </p:cNvPr>
            <p:cNvSpPr/>
            <p:nvPr/>
          </p:nvSpPr>
          <p:spPr>
            <a:xfrm>
              <a:off x="528504" y="780267"/>
              <a:ext cx="18229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연구 단계 세분화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C22E36A-05EC-479A-6540-7C9AB9884BA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9E9F80-0BF9-8CEE-B971-930E5100C11A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07F12F-6E91-BAD3-735A-A1104FCD2D44}"/>
              </a:ext>
            </a:extLst>
          </p:cNvPr>
          <p:cNvSpPr txBox="1"/>
          <p:nvPr/>
        </p:nvSpPr>
        <p:spPr>
          <a:xfrm>
            <a:off x="517236" y="1262747"/>
            <a:ext cx="887152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프로젝트의 공격 실험은 크게 두 단계로 나누어 진행</a:t>
            </a:r>
            <a:endParaRPr lang="en-US" altLang="ko-KR" sz="160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FBB544-8CFB-2869-5D02-E664C26ACD55}"/>
              </a:ext>
            </a:extLst>
          </p:cNvPr>
          <p:cNvGrpSpPr>
            <a:grpSpLocks noChangeAspect="1"/>
          </p:cNvGrpSpPr>
          <p:nvPr/>
        </p:nvGrpSpPr>
        <p:grpSpPr>
          <a:xfrm>
            <a:off x="1384707" y="2163986"/>
            <a:ext cx="3240000" cy="2332529"/>
            <a:chOff x="5172689" y="1478114"/>
            <a:chExt cx="4022269" cy="1910793"/>
          </a:xfrm>
        </p:grpSpPr>
        <p:sp>
          <p:nvSpPr>
            <p:cNvPr id="10" name="AutoShape 61">
              <a:extLst>
                <a:ext uri="{FF2B5EF4-FFF2-40B4-BE49-F238E27FC236}">
                  <a16:creationId xmlns:a16="http://schemas.microsoft.com/office/drawing/2014/main" id="{92CE44B3-1131-9D0A-08AC-33513F16C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727" y="1596512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ea typeface="KoPubDotum Medium" panose="02020603020101020101" pitchFamily="18" charset="-127"/>
              </a:endParaRPr>
            </a:p>
          </p:txBody>
        </p:sp>
        <p:sp>
          <p:nvSpPr>
            <p:cNvPr id="11" name="모서리가 둥근 직사각형 129">
              <a:extLst>
                <a:ext uri="{FF2B5EF4-FFF2-40B4-BE49-F238E27FC236}">
                  <a16:creationId xmlns:a16="http://schemas.microsoft.com/office/drawing/2014/main" id="{4B1684A1-6FD7-E571-A904-967490219E82}"/>
                </a:ext>
              </a:extLst>
            </p:cNvPr>
            <p:cNvSpPr/>
            <p:nvPr/>
          </p:nvSpPr>
          <p:spPr>
            <a:xfrm>
              <a:off x="5306438" y="1993222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0" u="none" strike="noStrike" dirty="0">
                  <a:solidFill>
                    <a:srgbClr val="000000"/>
                  </a:solidFill>
                  <a:effectLst/>
                </a:rPr>
                <a:t>BLE</a:t>
              </a:r>
              <a:r>
                <a:rPr lang="en-US" altLang="ko-KR" sz="1600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1600" b="1" dirty="0">
                  <a:solidFill>
                    <a:srgbClr val="000000"/>
                  </a:solidFill>
                </a:rPr>
                <a:t>통신기반 장비 </a:t>
              </a:r>
              <a:r>
                <a:rPr lang="ko-KR" altLang="en-US" sz="1600" b="1" i="0" u="none" strike="noStrike" dirty="0">
                  <a:solidFill>
                    <a:srgbClr val="000000"/>
                  </a:solidFill>
                  <a:effectLst/>
                </a:rPr>
                <a:t>해킹을 통한</a:t>
              </a:r>
              <a:endParaRPr lang="en-US" altLang="ko-KR" sz="1600" b="1" i="0" u="none" strike="noStrike" dirty="0">
                <a:solidFill>
                  <a:srgbClr val="000000"/>
                </a:solidFill>
                <a:effectLst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i="0" u="none" strike="noStrike" dirty="0">
                  <a:solidFill>
                    <a:srgbClr val="000000"/>
                  </a:solidFill>
                  <a:effectLst/>
                </a:rPr>
                <a:t>MITM </a:t>
              </a:r>
              <a:r>
                <a:rPr lang="ko-KR" altLang="en-US" sz="1600" b="1" dirty="0">
                  <a:solidFill>
                    <a:srgbClr val="000000"/>
                  </a:solidFill>
                </a:rPr>
                <a:t>공격 </a:t>
              </a:r>
              <a:r>
                <a:rPr lang="ko-KR" altLang="en-US" sz="1600" b="1" i="0" u="none" strike="noStrike" dirty="0">
                  <a:solidFill>
                    <a:srgbClr val="000000"/>
                  </a:solidFill>
                  <a:effectLst/>
                </a:rPr>
                <a:t>수행</a:t>
              </a:r>
              <a:endParaRPr lang="en-US" altLang="ko-KR" sz="1600" b="1" i="0" u="none" strike="noStrike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12" name="모서리가 둥근 직사각형 250">
              <a:extLst>
                <a:ext uri="{FF2B5EF4-FFF2-40B4-BE49-F238E27FC236}">
                  <a16:creationId xmlns:a16="http://schemas.microsoft.com/office/drawing/2014/main" id="{B95442A2-DC1D-9737-DC4B-A87FB84B07D4}"/>
                </a:ext>
              </a:extLst>
            </p:cNvPr>
            <p:cNvSpPr/>
            <p:nvPr/>
          </p:nvSpPr>
          <p:spPr>
            <a:xfrm>
              <a:off x="5172689" y="1478114"/>
              <a:ext cx="4022269" cy="461663"/>
            </a:xfrm>
            <a:prstGeom prst="roundRect">
              <a:avLst>
                <a:gd name="adj" fmla="val 50000"/>
              </a:avLst>
            </a:prstGeom>
            <a:solidFill>
              <a:srgbClr val="003260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ea typeface="나눔스퀘어 ExtraBold" panose="020B0600000101010101" pitchFamily="50" charset="-127"/>
                </a:rPr>
                <a:t>1</a:t>
              </a:r>
              <a:r>
                <a:rPr lang="ko-KR" altLang="en-US" b="1">
                  <a:ea typeface="나눔스퀘어 ExtraBold" panose="020B0600000101010101" pitchFamily="50" charset="-127"/>
                </a:rPr>
                <a:t>단계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27BA21-2F6F-0082-A87A-DAAC68BC8F87}"/>
              </a:ext>
            </a:extLst>
          </p:cNvPr>
          <p:cNvGrpSpPr>
            <a:grpSpLocks noChangeAspect="1"/>
          </p:cNvGrpSpPr>
          <p:nvPr/>
        </p:nvGrpSpPr>
        <p:grpSpPr>
          <a:xfrm>
            <a:off x="5366249" y="2163986"/>
            <a:ext cx="3240000" cy="2332529"/>
            <a:chOff x="5172689" y="1478114"/>
            <a:chExt cx="4022269" cy="1910793"/>
          </a:xfrm>
        </p:grpSpPr>
        <p:sp>
          <p:nvSpPr>
            <p:cNvPr id="14" name="AutoShape 61">
              <a:extLst>
                <a:ext uri="{FF2B5EF4-FFF2-40B4-BE49-F238E27FC236}">
                  <a16:creationId xmlns:a16="http://schemas.microsoft.com/office/drawing/2014/main" id="{FA7F3BEE-9B31-AC8D-A33F-972EF8116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727" y="1596512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ea typeface="KoPubDotum Medium" panose="02020603020101020101" pitchFamily="18" charset="-127"/>
              </a:endParaRPr>
            </a:p>
          </p:txBody>
        </p:sp>
        <p:sp>
          <p:nvSpPr>
            <p:cNvPr id="15" name="모서리가 둥근 직사각형 129">
              <a:extLst>
                <a:ext uri="{FF2B5EF4-FFF2-40B4-BE49-F238E27FC236}">
                  <a16:creationId xmlns:a16="http://schemas.microsoft.com/office/drawing/2014/main" id="{F7EBA251-4B45-27FA-42D0-7227193FDBF2}"/>
                </a:ext>
              </a:extLst>
            </p:cNvPr>
            <p:cNvSpPr/>
            <p:nvPr/>
          </p:nvSpPr>
          <p:spPr>
            <a:xfrm>
              <a:off x="5306438" y="1993222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ko-KR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AR</a:t>
              </a:r>
              <a:r>
                <a:rPr lang="ko-KR" altLang="en-US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기기 데이터 변조를 통해</a:t>
              </a:r>
              <a:endParaRPr lang="en-US" altLang="ko-KR" sz="1600" b="1" dirty="0">
                <a:solidFill>
                  <a:schemeClr val="tx1"/>
                </a:solidFill>
                <a:ea typeface="나눔스퀘어OTF Bold" panose="020B0600000101010101" pitchFamily="34" charset="-127"/>
              </a:endParaRPr>
            </a:p>
            <a:p>
              <a:pPr lvl="0" algn="ctr"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ko-KR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BLE</a:t>
              </a:r>
              <a:r>
                <a:rPr lang="ko-KR" altLang="en-US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및 </a:t>
              </a:r>
              <a:r>
                <a:rPr lang="en-US" altLang="ko-KR" sz="1600" b="1" dirty="0" err="1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WiFi</a:t>
              </a:r>
              <a:r>
                <a:rPr lang="en-US" altLang="ko-KR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통신 </a:t>
              </a:r>
              <a:r>
                <a:rPr lang="en-US" altLang="ko-KR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AR </a:t>
              </a:r>
              <a:r>
                <a:rPr lang="ko-KR" altLang="en-US" sz="1600" b="1" dirty="0">
                  <a:solidFill>
                    <a:schemeClr val="tx1"/>
                  </a:solidFill>
                  <a:ea typeface="나눔스퀘어OTF Bold" panose="020B0600000101010101" pitchFamily="34" charset="-127"/>
                </a:rPr>
                <a:t>기기</a:t>
              </a:r>
              <a:r>
                <a:rPr lang="en-US" altLang="ko-KR" sz="1600" b="1" dirty="0">
                  <a:solidFill>
                    <a:schemeClr val="tx1"/>
                  </a:solidFill>
                  <a:ea typeface="나눔스퀘어 Bold" panose="020B0600000101010101" pitchFamily="50" charset="-127"/>
                </a:rPr>
                <a:t> </a:t>
              </a:r>
            </a:p>
            <a:p>
              <a:pPr lvl="0" algn="ctr">
                <a:lnSpc>
                  <a:spcPct val="150000"/>
                </a:lnSpc>
                <a:spcBef>
                  <a:spcPts val="600"/>
                </a:spcBef>
              </a:pPr>
              <a:r>
                <a:rPr lang="ko-KR" altLang="en-US" sz="1600" b="1" dirty="0">
                  <a:solidFill>
                    <a:schemeClr val="tx1"/>
                  </a:solidFill>
                  <a:ea typeface="나눔스퀘어 Bold" panose="020B0600000101010101" pitchFamily="50" charset="-127"/>
                </a:rPr>
                <a:t>공유 사칭 공격 시도</a:t>
              </a:r>
              <a:endParaRPr lang="en-US" altLang="ko-KR" sz="1600" dirty="0">
                <a:solidFill>
                  <a:schemeClr val="tx1"/>
                </a:solidFill>
                <a:ea typeface="나눔스퀘어 Bold" panose="020B0600000101010101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모서리가 둥근 직사각형 250">
              <a:extLst>
                <a:ext uri="{FF2B5EF4-FFF2-40B4-BE49-F238E27FC236}">
                  <a16:creationId xmlns:a16="http://schemas.microsoft.com/office/drawing/2014/main" id="{0BB0D148-D886-B5D3-BB04-D56E1EE66002}"/>
                </a:ext>
              </a:extLst>
            </p:cNvPr>
            <p:cNvSpPr/>
            <p:nvPr/>
          </p:nvSpPr>
          <p:spPr>
            <a:xfrm>
              <a:off x="5172689" y="1478114"/>
              <a:ext cx="4022269" cy="461663"/>
            </a:xfrm>
            <a:prstGeom prst="roundRect">
              <a:avLst>
                <a:gd name="adj" fmla="val 50000"/>
              </a:avLst>
            </a:prstGeom>
            <a:solidFill>
              <a:srgbClr val="0060B8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>
                  <a:ea typeface="나눔스퀘어 ExtraBold" panose="020B0600000101010101" pitchFamily="50" charset="-127"/>
                </a:rPr>
                <a:t>2</a:t>
              </a:r>
              <a:r>
                <a:rPr lang="ko-KR" altLang="en-US" b="1">
                  <a:ea typeface="나눔스퀘어 ExtraBold" panose="020B0600000101010101" pitchFamily="50" charset="-127"/>
                </a:rPr>
                <a:t>단계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F36251-E085-4164-7205-B4E956274DA7}"/>
              </a:ext>
            </a:extLst>
          </p:cNvPr>
          <p:cNvSpPr txBox="1"/>
          <p:nvPr/>
        </p:nvSpPr>
        <p:spPr>
          <a:xfrm>
            <a:off x="583046" y="4913244"/>
            <a:ext cx="8871528" cy="152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i="0" u="none" strike="noStrike" dirty="0">
                <a:solidFill>
                  <a:srgbClr val="000000"/>
                </a:solidFill>
                <a:effectLst/>
              </a:rPr>
              <a:t>BLE </a:t>
            </a:r>
            <a:r>
              <a:rPr lang="ko-KR" altLang="en-US" sz="1600" i="0" u="none" strike="noStrike" dirty="0">
                <a:solidFill>
                  <a:srgbClr val="000000"/>
                </a:solidFill>
                <a:effectLst/>
              </a:rPr>
              <a:t>통신 구조에 대한 실질적 이해 확보</a:t>
            </a:r>
            <a:r>
              <a:rPr lang="ko-KR" altLang="en-US" sz="1600" i="0" u="none" strike="noStrike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effectLst/>
                <a:ea typeface="나눔스퀘어 Bold" panose="020B0600000101010101" pitchFamily="50" charset="-127"/>
              </a:rPr>
              <a:t> 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</a:rPr>
              <a:t>AR </a:t>
            </a:r>
            <a:r>
              <a:rPr lang="ko-KR" altLang="en-US" sz="1600" i="0" u="none" strike="noStrike" dirty="0">
                <a:solidFill>
                  <a:srgbClr val="000000"/>
                </a:solidFill>
                <a:effectLst/>
              </a:rPr>
              <a:t>기기도 기본적으로 같은 </a:t>
            </a:r>
            <a:r>
              <a:rPr lang="en-US" altLang="ko-KR" sz="1600" b="1" i="0" u="none" strike="noStrike" dirty="0">
                <a:solidFill>
                  <a:srgbClr val="0000FF"/>
                </a:solidFill>
                <a:effectLst/>
              </a:rPr>
              <a:t>BLE GATT </a:t>
            </a:r>
            <a:r>
              <a:rPr lang="ko-KR" altLang="en-US" sz="1600" b="1" i="0" u="none" strike="noStrike" dirty="0">
                <a:solidFill>
                  <a:srgbClr val="0000FF"/>
                </a:solidFill>
                <a:effectLst/>
              </a:rPr>
              <a:t>구조</a:t>
            </a:r>
            <a:r>
              <a:rPr lang="ko-KR" altLang="en-US" sz="1600" i="0" u="none" strike="noStrike" dirty="0">
                <a:solidFill>
                  <a:srgbClr val="000000"/>
                </a:solidFill>
                <a:effectLst/>
              </a:rPr>
              <a:t>를 따름</a:t>
            </a:r>
            <a:endParaRPr lang="en-US" altLang="ko-KR" sz="1600" i="0" u="none" strike="noStrike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effectLst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characteristic write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무인증성 및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BLE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페이로드 조작을 통한 장치 제어 가능성을 실증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향후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BLE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기반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AR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기기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예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 촉각 수트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 기반 해킹 경험을 바탕으로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, Wi-Fi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기반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AR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기기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예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 헤드셋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 해킹에도 확장 가능한 기술적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</a:rPr>
              <a:t>·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논리적 기반을 형성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68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F545-AB3F-7A99-215C-3B18EFCF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1C7E8-CA33-49B9-FBF0-50168A2E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16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712793-E772-D2ED-D03F-AE9734EFCBE3}"/>
              </a:ext>
            </a:extLst>
          </p:cNvPr>
          <p:cNvGrpSpPr/>
          <p:nvPr/>
        </p:nvGrpSpPr>
        <p:grpSpPr>
          <a:xfrm>
            <a:off x="426707" y="835131"/>
            <a:ext cx="2474562" cy="400110"/>
            <a:chOff x="426707" y="780267"/>
            <a:chExt cx="247456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DD8CD-F191-7688-C579-C5D47EFDC9BB}"/>
                </a:ext>
              </a:extLst>
            </p:cNvPr>
            <p:cNvSpPr/>
            <p:nvPr/>
          </p:nvSpPr>
          <p:spPr>
            <a:xfrm>
              <a:off x="528504" y="780267"/>
              <a:ext cx="23727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C22E36A-05EC-479A-6540-7C9AB9884BA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9E9F80-0BF9-8CEE-B971-930E5100C11A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22127-DA64-D1A2-1BA5-7824E964188C}"/>
              </a:ext>
            </a:extLst>
          </p:cNvPr>
          <p:cNvSpPr txBox="1"/>
          <p:nvPr/>
        </p:nvSpPr>
        <p:spPr>
          <a:xfrm>
            <a:off x="517236" y="1258715"/>
            <a:ext cx="8871528" cy="245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BtleJuice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BLE(</a:t>
            </a:r>
            <a:r>
              <a:rPr lang="en-US" altLang="ko-KR" dirty="0"/>
              <a:t>Bluetooth Low Energy</a:t>
            </a:r>
            <a:r>
              <a:rPr lang="en-US" altLang="ko-KR" sz="1700" dirty="0"/>
              <a:t>) </a:t>
            </a:r>
            <a:r>
              <a:rPr lang="ko-KR" altLang="en-US" sz="1700" dirty="0"/>
              <a:t>장치 간 통신에 대한 </a:t>
            </a:r>
            <a:r>
              <a:rPr lang="en-US" altLang="ko-KR" sz="1700" dirty="0"/>
              <a:t>MITM]</a:t>
            </a:r>
            <a:r>
              <a:rPr lang="ko-KR" altLang="en-US" sz="1700" dirty="0"/>
              <a:t>공격을 수행하는 프레임워크</a:t>
            </a:r>
            <a:endParaRPr lang="en-US" altLang="ko-KR" sz="17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/>
              <a:t>BLE </a:t>
            </a:r>
            <a:r>
              <a:rPr lang="ko-KR" altLang="en-US" sz="1700" dirty="0"/>
              <a:t>연결의 단일 접속 제한을 우회하여 장치와 앱 사이의 </a:t>
            </a:r>
            <a:r>
              <a:rPr lang="en-US" altLang="ko-KR" sz="1700" b="1" dirty="0">
                <a:solidFill>
                  <a:srgbClr val="0000FF"/>
                </a:solidFill>
              </a:rPr>
              <a:t>GATT </a:t>
            </a:r>
            <a:r>
              <a:rPr lang="ko-KR" altLang="en-US" sz="1700" b="1" dirty="0">
                <a:solidFill>
                  <a:srgbClr val="0000FF"/>
                </a:solidFill>
              </a:rPr>
              <a:t>요청을 중계</a:t>
            </a:r>
            <a:r>
              <a:rPr lang="en-US" altLang="ko-KR" sz="1700" b="1" dirty="0">
                <a:solidFill>
                  <a:srgbClr val="0000FF"/>
                </a:solidFill>
              </a:rPr>
              <a:t>·</a:t>
            </a:r>
            <a:r>
              <a:rPr lang="ko-KR" altLang="en-US" sz="1700" b="1" dirty="0">
                <a:solidFill>
                  <a:srgbClr val="0000FF"/>
                </a:solidFill>
              </a:rPr>
              <a:t>조작</a:t>
            </a:r>
            <a:endParaRPr lang="en-US" altLang="ko-KR" sz="1700" b="1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700" dirty="0" err="1"/>
              <a:t>btlejuice</a:t>
            </a:r>
            <a:r>
              <a:rPr lang="en-US" altLang="ko-KR" sz="1700" dirty="0"/>
              <a:t>-proxy</a:t>
            </a:r>
            <a:r>
              <a:rPr lang="ko-KR" altLang="en-US" sz="1700" dirty="0"/>
              <a:t>와 </a:t>
            </a:r>
            <a:r>
              <a:rPr lang="en-US" altLang="ko-KR" sz="1700" dirty="0" err="1"/>
              <a:t>btlejuice</a:t>
            </a:r>
            <a:r>
              <a:rPr lang="en-US" altLang="ko-KR" sz="1700" dirty="0"/>
              <a:t>-core</a:t>
            </a:r>
            <a:r>
              <a:rPr lang="ko-KR" altLang="en-US" sz="1700" dirty="0" err="1"/>
              <a:t>를</a:t>
            </a:r>
            <a:r>
              <a:rPr lang="ko-KR" altLang="en-US" sz="1700" dirty="0"/>
              <a:t> 함께 사용하여 </a:t>
            </a:r>
            <a:r>
              <a:rPr lang="ko-KR" altLang="en-US" sz="1700" b="1" dirty="0"/>
              <a:t>공격 흐름을 시각적으로 제어</a:t>
            </a:r>
            <a:endParaRPr lang="en-US" altLang="ko-KR" sz="1700" b="1" dirty="0">
              <a:ea typeface="나눔스퀘어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700" dirty="0">
                <a:ea typeface="나눔스퀘어 ExtraBold" panose="020B0600000101010101" pitchFamily="50" charset="-127"/>
              </a:rPr>
              <a:t>지난 실험은 단순 무결성 검증 실험이라면 이 실험은 </a:t>
            </a:r>
            <a:r>
              <a:rPr lang="ko-KR" altLang="en-US" sz="1700" b="1" dirty="0">
                <a:solidFill>
                  <a:srgbClr val="0000FF"/>
                </a:solidFill>
                <a:ea typeface="나눔스퀘어 ExtraBold" panose="020B0600000101010101" pitchFamily="50" charset="-127"/>
              </a:rPr>
              <a:t>가짜 </a:t>
            </a:r>
            <a:r>
              <a:rPr lang="en-US" altLang="ko-KR" sz="1700" b="1" dirty="0">
                <a:solidFill>
                  <a:srgbClr val="0000FF"/>
                </a:solidFill>
                <a:ea typeface="나눔스퀘어 ExtraBold" panose="020B0600000101010101" pitchFamily="50" charset="-127"/>
              </a:rPr>
              <a:t>MAC </a:t>
            </a:r>
            <a:r>
              <a:rPr lang="ko-KR" altLang="en-US" sz="1700" b="1" dirty="0">
                <a:solidFill>
                  <a:srgbClr val="0000FF"/>
                </a:solidFill>
                <a:ea typeface="나눔스퀘어 ExtraBold" panose="020B0600000101010101" pitchFamily="50" charset="-127"/>
              </a:rPr>
              <a:t>주소 생성</a:t>
            </a:r>
            <a:r>
              <a:rPr lang="ko-KR" altLang="en-US" sz="1700" dirty="0">
                <a:ea typeface="나눔스퀘어 ExtraBold" panose="020B0600000101010101" pitchFamily="50" charset="-127"/>
              </a:rPr>
              <a:t>과 </a:t>
            </a:r>
            <a:r>
              <a:rPr lang="ko-KR" altLang="en-US" sz="1700" b="1" dirty="0">
                <a:solidFill>
                  <a:srgbClr val="0000FF"/>
                </a:solidFill>
                <a:ea typeface="나눔스퀘어 ExtraBold" panose="020B0600000101010101" pitchFamily="50" charset="-127"/>
              </a:rPr>
              <a:t>실시간 패킷 흐름 제어</a:t>
            </a:r>
            <a:r>
              <a:rPr lang="ko-KR" altLang="en-US" sz="1700" dirty="0">
                <a:ea typeface="나눔스퀘어 ExtraBold" panose="020B0600000101010101" pitchFamily="50" charset="-127"/>
              </a:rPr>
              <a:t>를 통해 중간자 입장에서 조명을 해킹</a:t>
            </a:r>
            <a:endParaRPr lang="en-US" altLang="ko-KR" sz="1700" dirty="0">
              <a:ea typeface="나눔스퀘어 ExtraBold" panose="020B0600000101010101" pitchFamily="50" charset="-127"/>
            </a:endParaRPr>
          </a:p>
        </p:txBody>
      </p:sp>
      <p:pic>
        <p:nvPicPr>
          <p:cNvPr id="1030" name="Picture 6" descr="Man-in-the-middle Attacks Overview - HackBlue">
            <a:extLst>
              <a:ext uri="{FF2B5EF4-FFF2-40B4-BE49-F238E27FC236}">
                <a16:creationId xmlns:a16="http://schemas.microsoft.com/office/drawing/2014/main" id="{12C0C90F-86A1-2A85-10BA-389FDDE2C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70" y="4421638"/>
            <a:ext cx="4755510" cy="19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6C9EE-6B8B-066F-10A8-A9092EB6A40A}"/>
              </a:ext>
            </a:extLst>
          </p:cNvPr>
          <p:cNvSpPr txBox="1"/>
          <p:nvPr/>
        </p:nvSpPr>
        <p:spPr>
          <a:xfrm>
            <a:off x="4307718" y="4535096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Original Connection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D6A35F-9C07-CDFF-3C79-D8A1956403D6}"/>
              </a:ext>
            </a:extLst>
          </p:cNvPr>
          <p:cNvSpPr txBox="1"/>
          <p:nvPr/>
        </p:nvSpPr>
        <p:spPr>
          <a:xfrm>
            <a:off x="2901269" y="5519274"/>
            <a:ext cx="54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Client</a:t>
            </a:r>
            <a:endParaRPr kumimoji="1"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A26E01-9D06-B5B2-3331-61D5D2F260BC}"/>
              </a:ext>
            </a:extLst>
          </p:cNvPr>
          <p:cNvSpPr txBox="1"/>
          <p:nvPr/>
        </p:nvSpPr>
        <p:spPr>
          <a:xfrm>
            <a:off x="6343988" y="5519274"/>
            <a:ext cx="583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Server</a:t>
            </a:r>
            <a:endParaRPr kumimoji="1" lang="ko-KR" altLang="en-US" sz="1200" dirty="0"/>
          </a:p>
        </p:txBody>
      </p:sp>
      <p:sp>
        <p:nvSpPr>
          <p:cNvPr id="17" name="곱하기 16">
            <a:extLst>
              <a:ext uri="{FF2B5EF4-FFF2-40B4-BE49-F238E27FC236}">
                <a16:creationId xmlns:a16="http://schemas.microsoft.com/office/drawing/2014/main" id="{5B6F6B5A-7B68-9EB6-93F9-59C73A2C88AF}"/>
              </a:ext>
            </a:extLst>
          </p:cNvPr>
          <p:cNvSpPr/>
          <p:nvPr/>
        </p:nvSpPr>
        <p:spPr>
          <a:xfrm>
            <a:off x="4769962" y="4739538"/>
            <a:ext cx="442118" cy="457135"/>
          </a:xfrm>
          <a:prstGeom prst="mathMultiply">
            <a:avLst>
              <a:gd name="adj1" fmla="val 1708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1869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F545-AB3F-7A99-215C-3B18EFCF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1C7E8-CA33-49B9-FBF0-50168A2E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17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712793-E772-D2ED-D03F-AE9734EFCBE3}"/>
              </a:ext>
            </a:extLst>
          </p:cNvPr>
          <p:cNvGrpSpPr/>
          <p:nvPr/>
        </p:nvGrpSpPr>
        <p:grpSpPr>
          <a:xfrm>
            <a:off x="426707" y="835131"/>
            <a:ext cx="2474562" cy="400110"/>
            <a:chOff x="426707" y="780267"/>
            <a:chExt cx="247456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DD8CD-F191-7688-C579-C5D47EFDC9BB}"/>
                </a:ext>
              </a:extLst>
            </p:cNvPr>
            <p:cNvSpPr/>
            <p:nvPr/>
          </p:nvSpPr>
          <p:spPr>
            <a:xfrm>
              <a:off x="528504" y="780267"/>
              <a:ext cx="23727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C22E36A-05EC-479A-6540-7C9AB9884BA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9E9F80-0BF9-8CEE-B971-930E5100C11A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22127-DA64-D1A2-1BA5-7824E964188C}"/>
              </a:ext>
            </a:extLst>
          </p:cNvPr>
          <p:cNvSpPr txBox="1"/>
          <p:nvPr/>
        </p:nvSpPr>
        <p:spPr>
          <a:xfrm>
            <a:off x="477605" y="1760474"/>
            <a:ext cx="8871528" cy="1442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ko-KR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Bluetooth </a:t>
            </a:r>
            <a:r>
              <a:rPr lang="ko-KR" altLang="en-US" sz="16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무결성 검증</a:t>
            </a:r>
            <a:endParaRPr lang="en-US" altLang="ko-KR" sz="16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solidFill>
                  <a:srgbClr val="0000FF"/>
                </a:solidFill>
              </a:rPr>
              <a:t>GATT</a:t>
            </a:r>
            <a:r>
              <a:rPr lang="ko-KR" altLang="en-US" sz="1600" b="1">
                <a:solidFill>
                  <a:srgbClr val="0000FF"/>
                </a:solidFill>
              </a:rPr>
              <a:t> 란</a:t>
            </a:r>
            <a:r>
              <a:rPr lang="en-US" altLang="ko-KR" sz="1600" b="1">
                <a:solidFill>
                  <a:srgbClr val="0000FF"/>
                </a:solidFill>
              </a:rPr>
              <a:t>?</a:t>
            </a:r>
            <a:endParaRPr lang="en-US" altLang="ko-KR" sz="1400" b="1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-webkit-standard"/>
              </a:rPr>
              <a:t>GATT (Generic Attribute Profile)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는 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Bluetooth Low Energy(BLE)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통신에서 장치 간 데이터를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  <a:latin typeface="-webkit-standard"/>
              </a:rPr>
              <a:t>Service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와 </a:t>
            </a:r>
            <a:r>
              <a:rPr lang="en-US" altLang="ko-KR" sz="1400" b="1" i="0" u="none" strike="noStrike">
                <a:solidFill>
                  <a:srgbClr val="000000"/>
                </a:solidFill>
                <a:effectLst/>
              </a:rPr>
              <a:t>Characteristic</a:t>
            </a:r>
            <a:r>
              <a:rPr lang="en-US" altLang="ko-KR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-webkit-standard"/>
              </a:rPr>
              <a:t>형태로 교환하는 구조</a:t>
            </a:r>
            <a:endParaRPr lang="en-US" altLang="ko-KR" sz="1400" b="0" i="0" u="none" strike="noStrike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28A86-D44F-0E93-B106-D5FD277C470E}"/>
              </a:ext>
            </a:extLst>
          </p:cNvPr>
          <p:cNvSpPr txBox="1"/>
          <p:nvPr/>
        </p:nvSpPr>
        <p:spPr>
          <a:xfrm>
            <a:off x="477605" y="1235241"/>
            <a:ext cx="887152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</a:pPr>
            <a:r>
              <a:rPr lang="en-US" altLang="ko-KR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Bold" panose="00000800000000000000" pitchFamily="50" charset="-127"/>
              </a:rPr>
              <a:t>조명 기기에 인증 없이 접근 후 임의로 제어</a:t>
            </a:r>
            <a:endParaRPr lang="en-US" altLang="ko-KR" sz="140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052" name="Picture 4" descr="BLE (3) - ATT/GATT 이해하기 - 임베디드 개발장이 ~ Danny's Embedded Dev-log">
            <a:extLst>
              <a:ext uri="{FF2B5EF4-FFF2-40B4-BE49-F238E27FC236}">
                <a16:creationId xmlns:a16="http://schemas.microsoft.com/office/drawing/2014/main" id="{E1CE12DC-C9A0-2646-02ED-C92979BE3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8" y="3319883"/>
            <a:ext cx="4398746" cy="303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784A116-7F7D-5CA6-49C6-F427A1C92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167" y="3366436"/>
            <a:ext cx="2971801" cy="301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662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CA2EB-C017-65DD-3039-ABFBCF51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27B46C-348A-CF97-7F2B-FC1322B50AE5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5475A-6B0C-E2AB-A425-476340B7FF2B}"/>
              </a:ext>
            </a:extLst>
          </p:cNvPr>
          <p:cNvSpPr txBox="1"/>
          <p:nvPr/>
        </p:nvSpPr>
        <p:spPr>
          <a:xfrm>
            <a:off x="528504" y="1349722"/>
            <a:ext cx="3536546" cy="4214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0.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공격 순서도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BCE842-8413-FE85-8E61-F63A44FA2FBA}"/>
              </a:ext>
            </a:extLst>
          </p:cNvPr>
          <p:cNvGrpSpPr/>
          <p:nvPr/>
        </p:nvGrpSpPr>
        <p:grpSpPr>
          <a:xfrm>
            <a:off x="426707" y="835131"/>
            <a:ext cx="2474562" cy="400110"/>
            <a:chOff x="426707" y="780267"/>
            <a:chExt cx="2474562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50456C-467B-531A-7337-A5E67620A291}"/>
                </a:ext>
              </a:extLst>
            </p:cNvPr>
            <p:cNvSpPr/>
            <p:nvPr/>
          </p:nvSpPr>
          <p:spPr>
            <a:xfrm>
              <a:off x="528504" y="780267"/>
              <a:ext cx="23727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endParaRPr lang="ko-Kore-KR" altLang="en-US" sz="2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6FFB8E-927A-FB7C-7CD8-8718E0C0256E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38C223EE-A133-63C0-B15C-50651817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18</a:t>
            </a:fld>
            <a:endParaRPr kumimoji="1" lang="ko-Kore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B1F8319-2F40-1511-37AD-30E6724E5AAC}"/>
              </a:ext>
            </a:extLst>
          </p:cNvPr>
          <p:cNvGrpSpPr/>
          <p:nvPr/>
        </p:nvGrpSpPr>
        <p:grpSpPr>
          <a:xfrm>
            <a:off x="2542261" y="1890102"/>
            <a:ext cx="4953097" cy="2699537"/>
            <a:chOff x="2077645" y="2076774"/>
            <a:chExt cx="5892723" cy="3268947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8B4E66D5-127D-CA08-B8BE-920642A1F376}"/>
                </a:ext>
              </a:extLst>
            </p:cNvPr>
            <p:cNvSpPr/>
            <p:nvPr/>
          </p:nvSpPr>
          <p:spPr>
            <a:xfrm>
              <a:off x="3890368" y="2239162"/>
              <a:ext cx="1961897" cy="1558789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00"/>
            </a:p>
          </p:txBody>
        </p:sp>
        <p:pic>
          <p:nvPicPr>
            <p:cNvPr id="22" name="그림 21" descr="시계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06F8C59-297D-B49D-6C0D-F50AC0C2A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l="2644" r="2777"/>
            <a:stretch>
              <a:fillRect/>
            </a:stretch>
          </p:blipFill>
          <p:spPr>
            <a:xfrm>
              <a:off x="4280654" y="2486522"/>
              <a:ext cx="1129726" cy="944020"/>
            </a:xfrm>
            <a:prstGeom prst="rect">
              <a:avLst/>
            </a:prstGeom>
          </p:spPr>
        </p:pic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0FF06075-CBE0-5B8E-8179-06615FDC4BF7}"/>
                </a:ext>
              </a:extLst>
            </p:cNvPr>
            <p:cNvSpPr/>
            <p:nvPr/>
          </p:nvSpPr>
          <p:spPr>
            <a:xfrm>
              <a:off x="4219645" y="2076774"/>
              <a:ext cx="1283829" cy="324775"/>
            </a:xfrm>
            <a:prstGeom prst="roundRect">
              <a:avLst>
                <a:gd name="adj" fmla="val 34082"/>
              </a:avLst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 err="1">
                  <a:solidFill>
                    <a:schemeClr val="tx1"/>
                  </a:solidFill>
                </a:rPr>
                <a:t>BtleJuice</a:t>
              </a:r>
              <a:endParaRPr kumimoji="1"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7502C15-4D3E-9B9D-6A47-08DE7500515B}"/>
                </a:ext>
              </a:extLst>
            </p:cNvPr>
            <p:cNvCxnSpPr>
              <a:cxnSpLocks/>
            </p:cNvCxnSpPr>
            <p:nvPr/>
          </p:nvCxnSpPr>
          <p:spPr>
            <a:xfrm>
              <a:off x="3334357" y="3024461"/>
              <a:ext cx="8206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16CEA57-63C5-AF20-CA5B-6AC2CA2B87CB}"/>
                </a:ext>
              </a:extLst>
            </p:cNvPr>
            <p:cNvCxnSpPr>
              <a:cxnSpLocks/>
            </p:cNvCxnSpPr>
            <p:nvPr/>
          </p:nvCxnSpPr>
          <p:spPr>
            <a:xfrm>
              <a:off x="5592649" y="3010606"/>
              <a:ext cx="8206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 descr="Desk Lamp Icon">
              <a:extLst>
                <a:ext uri="{FF2B5EF4-FFF2-40B4-BE49-F238E27FC236}">
                  <a16:creationId xmlns:a16="http://schemas.microsoft.com/office/drawing/2014/main" id="{32441061-CAF7-BCC2-C326-A021CD004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641" b="93164" l="6250" r="93555">
                          <a14:foregroundMark x1="64258" y1="6641" x2="64258" y2="6641"/>
                          <a14:foregroundMark x1="93555" y1="30859" x2="93555" y2="30859"/>
                          <a14:foregroundMark x1="6445" y1="41211" x2="6445" y2="41211"/>
                          <a14:foregroundMark x1="51172" y1="93164" x2="51172" y2="931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0567" y="2340647"/>
              <a:ext cx="1235769" cy="1235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플래시 메모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268006D-F065-AF03-2E5F-A2D43A6BC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84" b="89966" l="9813" r="89953">
                          <a14:foregroundMark x1="50467" y1="9184" x2="50467" y2="9184"/>
                          <a14:foregroundMark x1="41121" y1="28061" x2="41121" y2="28061"/>
                          <a14:foregroundMark x1="60514" y1="27211" x2="60514" y2="272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68059" y="4176703"/>
              <a:ext cx="667144" cy="91654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46ECCF-9C1B-3550-C130-A4249EDA65ED}"/>
                </a:ext>
              </a:extLst>
            </p:cNvPr>
            <p:cNvSpPr txBox="1"/>
            <p:nvPr/>
          </p:nvSpPr>
          <p:spPr>
            <a:xfrm>
              <a:off x="4192522" y="3397009"/>
              <a:ext cx="1373004" cy="316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dirty="0"/>
                <a:t>Kali Linux</a:t>
              </a:r>
              <a:endParaRPr kumimoji="1" lang="ko-KR" altLang="en-US" sz="1100" dirty="0"/>
            </a:p>
          </p:txBody>
        </p:sp>
        <p:pic>
          <p:nvPicPr>
            <p:cNvPr id="38" name="그림 37" descr="디자인, 직사각형, 상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0024B55-94B9-FEE4-3BA4-1D3EA1DC8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470" b="94318" l="5705" r="89933">
                          <a14:foregroundMark x1="85235" y1="33333" x2="85235" y2="33333"/>
                          <a14:foregroundMark x1="25839" y1="40530" x2="25839" y2="40530"/>
                          <a14:foregroundMark x1="27517" y1="68561" x2="27517" y2="68561"/>
                          <a14:foregroundMark x1="6040" y1="11364" x2="6040" y2="11364"/>
                          <a14:foregroundMark x1="68121" y1="39773" x2="68121" y2="39773"/>
                          <a14:foregroundMark x1="73154" y1="94318" x2="73154" y2="94318"/>
                          <a14:foregroundMark x1="67114" y1="52273" x2="67114" y2="52273"/>
                          <a14:foregroundMark x1="54027" y1="52652" x2="54027" y2="52652"/>
                          <a14:foregroundMark x1="60403" y1="63636" x2="60403" y2="63636"/>
                          <a14:foregroundMark x1="22819" y1="19318" x2="22819" y2="19318"/>
                          <a14:foregroundMark x1="65101" y1="76136" x2="65101" y2="76136"/>
                          <a14:backgroundMark x1="12416" y1="14773" x2="12416" y2="147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97580" y="2354251"/>
              <a:ext cx="1472788" cy="1304752"/>
            </a:xfrm>
            <a:prstGeom prst="rect">
              <a:avLst/>
            </a:prstGeom>
          </p:spPr>
        </p:pic>
        <p:pic>
          <p:nvPicPr>
            <p:cNvPr id="39" name="그림 38" descr="플래시 메모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408079C-5CE6-82D4-4509-C41710FA7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184" b="89966" l="9813" r="89953">
                          <a14:foregroundMark x1="50467" y1="9184" x2="50467" y2="9184"/>
                          <a14:foregroundMark x1="41121" y1="28061" x2="41121" y2="28061"/>
                          <a14:foregroundMark x1="60514" y1="27211" x2="60514" y2="272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69099" y="4176703"/>
              <a:ext cx="667144" cy="91654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08CAFA-F7D7-2D63-29BF-0D5D85AF68DD}"/>
                </a:ext>
              </a:extLst>
            </p:cNvPr>
            <p:cNvSpPr txBox="1"/>
            <p:nvPr/>
          </p:nvSpPr>
          <p:spPr>
            <a:xfrm>
              <a:off x="6497580" y="3594688"/>
              <a:ext cx="1373004" cy="316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dirty="0"/>
                <a:t>Victim’s</a:t>
              </a:r>
              <a:r>
                <a:rPr kumimoji="1" lang="ko-KR" altLang="en-US" sz="1100" dirty="0"/>
                <a:t> </a:t>
              </a:r>
              <a:r>
                <a:rPr kumimoji="1" lang="en-US" altLang="ko-KR" sz="1100" dirty="0"/>
                <a:t>APP</a:t>
              </a:r>
              <a:endParaRPr kumimoji="1" lang="ko-KR" altLang="en-US" sz="1100" dirty="0"/>
            </a:p>
          </p:txBody>
        </p:sp>
        <p:pic>
          <p:nvPicPr>
            <p:cNvPr id="41" name="Picture 6" descr="Bluetooth Symbol Vector Hd PNG Images, Outline Bluetooth Symbol Isolated,  Symbol, Bluetooth, Sign PNG Image For Free Download">
              <a:extLst>
                <a:ext uri="{FF2B5EF4-FFF2-40B4-BE49-F238E27FC236}">
                  <a16:creationId xmlns:a16="http://schemas.microsoft.com/office/drawing/2014/main" id="{5E99BC76-684A-22EF-A1B2-B2244D0FB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645" y="4307087"/>
              <a:ext cx="655776" cy="65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구부러진 연결선[U] 41">
              <a:extLst>
                <a:ext uri="{FF2B5EF4-FFF2-40B4-BE49-F238E27FC236}">
                  <a16:creationId xmlns:a16="http://schemas.microsoft.com/office/drawing/2014/main" id="{32DE9075-04A7-4E32-3958-C5BFC5F8D0A7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rot="16200000" flipH="1">
              <a:off x="2469467" y="3936383"/>
              <a:ext cx="827604" cy="569580"/>
            </a:xfrm>
            <a:prstGeom prst="curvedConnector2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구부러진 연결선[U] 42">
              <a:extLst>
                <a:ext uri="{FF2B5EF4-FFF2-40B4-BE49-F238E27FC236}">
                  <a16:creationId xmlns:a16="http://schemas.microsoft.com/office/drawing/2014/main" id="{50375F98-5EA8-3889-66AF-973D59557B02}"/>
                </a:ext>
              </a:extLst>
            </p:cNvPr>
            <p:cNvCxnSpPr>
              <a:cxnSpLocks/>
              <a:stCxn id="40" idx="2"/>
              <a:endCxn id="39" idx="3"/>
            </p:cNvCxnSpPr>
            <p:nvPr/>
          </p:nvCxnSpPr>
          <p:spPr>
            <a:xfrm rot="5400000">
              <a:off x="6548415" y="3999307"/>
              <a:ext cx="723496" cy="547840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48D2FF5-5572-DDBA-B5DF-321721C8860D}"/>
                </a:ext>
              </a:extLst>
            </p:cNvPr>
            <p:cNvCxnSpPr>
              <a:cxnSpLocks/>
              <a:stCxn id="33" idx="3"/>
              <a:endCxn id="39" idx="1"/>
            </p:cNvCxnSpPr>
            <p:nvPr/>
          </p:nvCxnSpPr>
          <p:spPr>
            <a:xfrm>
              <a:off x="3835203" y="4634975"/>
              <a:ext cx="21338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2BBAF6-A933-C5A2-AB41-5E73ADC23715}"/>
                </a:ext>
              </a:extLst>
            </p:cNvPr>
            <p:cNvSpPr txBox="1"/>
            <p:nvPr/>
          </p:nvSpPr>
          <p:spPr>
            <a:xfrm>
              <a:off x="4267237" y="4485632"/>
              <a:ext cx="1221523" cy="3167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dirty="0"/>
                <a:t>Web Socket</a:t>
              </a:r>
              <a:endParaRPr kumimoji="1" lang="ko-KR" altLang="en-US" sz="1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D722DD-F540-41D5-8688-3A4F9DAE4BE3}"/>
                </a:ext>
              </a:extLst>
            </p:cNvPr>
            <p:cNvSpPr txBox="1"/>
            <p:nvPr/>
          </p:nvSpPr>
          <p:spPr>
            <a:xfrm>
              <a:off x="2522940" y="5028930"/>
              <a:ext cx="1957383" cy="316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dirty="0"/>
                <a:t>GATT Client</a:t>
              </a:r>
              <a:r>
                <a:rPr kumimoji="1" lang="ko-KR" altLang="en-US" sz="1100" dirty="0"/>
                <a:t> </a:t>
              </a:r>
              <a:r>
                <a:rPr kumimoji="1" lang="en-US" altLang="ko-KR" sz="1100" dirty="0"/>
                <a:t>(Fake App)</a:t>
              </a:r>
              <a:endParaRPr kumimoji="1" lang="ko-KR" altLang="en-US" sz="11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2B648-B31F-C76A-B011-9E362EC901C4}"/>
                </a:ext>
              </a:extLst>
            </p:cNvPr>
            <p:cNvSpPr txBox="1"/>
            <p:nvPr/>
          </p:nvSpPr>
          <p:spPr>
            <a:xfrm>
              <a:off x="5196894" y="5028930"/>
              <a:ext cx="2211553" cy="316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dirty="0"/>
                <a:t>GATT Server</a:t>
              </a:r>
              <a:r>
                <a:rPr kumimoji="1" lang="ko-KR" altLang="en-US" sz="1100" dirty="0"/>
                <a:t> </a:t>
              </a:r>
              <a:r>
                <a:rPr kumimoji="1" lang="en-US" altLang="ko-KR" sz="1100" dirty="0"/>
                <a:t>(Fake Peripheral)</a:t>
              </a:r>
              <a:endParaRPr kumimoji="1" lang="ko-KR" altLang="en-US" sz="1100" dirty="0"/>
            </a:p>
          </p:txBody>
        </p: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94543BB5-AC74-8D9E-19DF-F0A9C8F905FB}"/>
                </a:ext>
              </a:extLst>
            </p:cNvPr>
            <p:cNvCxnSpPr>
              <a:stCxn id="20" idx="2"/>
              <a:endCxn id="33" idx="0"/>
            </p:cNvCxnSpPr>
            <p:nvPr/>
          </p:nvCxnSpPr>
          <p:spPr>
            <a:xfrm rot="5400000">
              <a:off x="3997098" y="3302484"/>
              <a:ext cx="378752" cy="1369686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[E] 48">
              <a:extLst>
                <a:ext uri="{FF2B5EF4-FFF2-40B4-BE49-F238E27FC236}">
                  <a16:creationId xmlns:a16="http://schemas.microsoft.com/office/drawing/2014/main" id="{E32ACEFB-9860-4B52-782A-F3C32377CAAA}"/>
                </a:ext>
              </a:extLst>
            </p:cNvPr>
            <p:cNvCxnSpPr>
              <a:stCxn id="20" idx="2"/>
              <a:endCxn id="39" idx="0"/>
            </p:cNvCxnSpPr>
            <p:nvPr/>
          </p:nvCxnSpPr>
          <p:spPr>
            <a:xfrm rot="16200000" flipH="1">
              <a:off x="5397618" y="3271650"/>
              <a:ext cx="378752" cy="1431354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F09F2C9-3062-7B52-EBC3-8E468E7AEB14}"/>
              </a:ext>
            </a:extLst>
          </p:cNvPr>
          <p:cNvSpPr txBox="1"/>
          <p:nvPr/>
        </p:nvSpPr>
        <p:spPr>
          <a:xfrm>
            <a:off x="1956336" y="3083546"/>
            <a:ext cx="19166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/>
              <a:t>Victim’s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BLE Device</a:t>
            </a:r>
            <a:endParaRPr kumimoji="1" lang="ko-KR" altLang="en-US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5ED399-9A62-2C84-3FF5-081EA5D358C4}"/>
              </a:ext>
            </a:extLst>
          </p:cNvPr>
          <p:cNvSpPr txBox="1"/>
          <p:nvPr/>
        </p:nvSpPr>
        <p:spPr>
          <a:xfrm>
            <a:off x="283061" y="4942780"/>
            <a:ext cx="9471497" cy="152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공격 환경 구성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 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동글을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통해 공격자가 스마트폰과 스마트 전구 간의 </a:t>
            </a:r>
            <a:r>
              <a:rPr lang="en-US" altLang="ko-KR" sz="16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BLE </a:t>
            </a:r>
            <a:r>
              <a:rPr lang="ko-KR" altLang="en-US" sz="16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통신을 가로채는 구조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마련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 분석 및 조작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 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공격자가 </a:t>
            </a:r>
            <a:r>
              <a:rPr lang="en-US" altLang="ko-KR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BtleJuice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통해 스마트폰과 전구 사이의 </a:t>
            </a:r>
            <a:r>
              <a:rPr lang="en-US" altLang="ko-KR" sz="16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GATT </a:t>
            </a:r>
            <a:r>
              <a:rPr lang="ko-KR" altLang="en-US" sz="16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요청을 중계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하면서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특정 명령어를 가로채고 수정하며 전구의 동작을 변경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결과 확인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 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전구의 색상 변경과 같은 반응을 통해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BLE </a:t>
            </a:r>
            <a:r>
              <a:rPr lang="ko-KR" altLang="en-US" sz="1600" b="1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통신 조작 확인</a:t>
            </a:r>
            <a:endParaRPr kumimoji="1" lang="ko-KR" altLang="en-US" sz="1600" b="1" dirty="0">
              <a:solidFill>
                <a:srgbClr val="0000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41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26A2-0817-CD5D-38FA-9DED5B99D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21E5D7-21CE-7EC0-AEBA-DDCAF15F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19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978679-DEED-5AA4-F95E-F9DD6ADAE995}"/>
              </a:ext>
            </a:extLst>
          </p:cNvPr>
          <p:cNvGrpSpPr/>
          <p:nvPr/>
        </p:nvGrpSpPr>
        <p:grpSpPr>
          <a:xfrm>
            <a:off x="426707" y="835131"/>
            <a:ext cx="2474562" cy="400110"/>
            <a:chOff x="426707" y="780267"/>
            <a:chExt cx="2474562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D1D4BDA-A2E8-5025-CAAE-9E0F56B7B7FD}"/>
                </a:ext>
              </a:extLst>
            </p:cNvPr>
            <p:cNvSpPr/>
            <p:nvPr/>
          </p:nvSpPr>
          <p:spPr>
            <a:xfrm>
              <a:off x="528504" y="780267"/>
              <a:ext cx="23727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F6C9AC2-6E97-C751-AE93-B0660A73FE4F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0E0B69-7458-88E6-1AE5-3C413BDDD76C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47CD1-538D-8A91-A954-325E0BCEDF87}"/>
              </a:ext>
            </a:extLst>
          </p:cNvPr>
          <p:cNvSpPr txBox="1"/>
          <p:nvPr/>
        </p:nvSpPr>
        <p:spPr>
          <a:xfrm>
            <a:off x="517236" y="1319675"/>
            <a:ext cx="887152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사전 작업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 descr="노트북, 컴퓨터, 실내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BDD903-8FF2-6597-8528-ADA08B51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050" y="1933906"/>
            <a:ext cx="4983092" cy="3737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343EBB-3ED1-57CF-8B2E-9F3140FA1D99}"/>
              </a:ext>
            </a:extLst>
          </p:cNvPr>
          <p:cNvSpPr txBox="1"/>
          <p:nvPr/>
        </p:nvSpPr>
        <p:spPr>
          <a:xfrm>
            <a:off x="848738" y="1726216"/>
            <a:ext cx="4369604" cy="223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환경 설정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시스템 서체 일반체"/>
              <a:buChar char="−"/>
            </a:pPr>
            <a:r>
              <a:rPr lang="en-US" altLang="ko-KR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BtleJuice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 typeface="시스템 서체 일반체"/>
              <a:buChar char="−"/>
            </a:pP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조명 연결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</a:p>
          <a:p>
            <a:pPr marL="800100" lvl="1" indent="-342900">
              <a:lnSpc>
                <a:spcPct val="200000"/>
              </a:lnSpc>
              <a:buFont typeface="시스템 서체 일반체"/>
              <a:buChar char="−"/>
            </a:pP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블루투스 </a:t>
            </a:r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동글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연결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53BC734-1167-52D3-AA74-2BCAAEBFDE75}"/>
              </a:ext>
            </a:extLst>
          </p:cNvPr>
          <p:cNvSpPr/>
          <p:nvPr/>
        </p:nvSpPr>
        <p:spPr>
          <a:xfrm>
            <a:off x="5517734" y="4817190"/>
            <a:ext cx="491182" cy="487005"/>
          </a:xfrm>
          <a:prstGeom prst="frame">
            <a:avLst>
              <a:gd name="adj1" fmla="val 6408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BCDB4A1C-72C3-4687-A5E9-FEE4AB84F176}"/>
              </a:ext>
            </a:extLst>
          </p:cNvPr>
          <p:cNvSpPr/>
          <p:nvPr/>
        </p:nvSpPr>
        <p:spPr>
          <a:xfrm>
            <a:off x="5189765" y="3625980"/>
            <a:ext cx="1592033" cy="1016562"/>
          </a:xfrm>
          <a:prstGeom prst="frame">
            <a:avLst>
              <a:gd name="adj1" fmla="val 6408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2EC079-2F0D-25A3-06FD-6B4905EF4F02}"/>
              </a:ext>
            </a:extLst>
          </p:cNvPr>
          <p:cNvSpPr txBox="1"/>
          <p:nvPr/>
        </p:nvSpPr>
        <p:spPr>
          <a:xfrm>
            <a:off x="4806538" y="3537098"/>
            <a:ext cx="424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49D18C-8091-E7C5-8226-7E28B3F8DA13}"/>
              </a:ext>
            </a:extLst>
          </p:cNvPr>
          <p:cNvSpPr txBox="1"/>
          <p:nvPr/>
        </p:nvSpPr>
        <p:spPr>
          <a:xfrm>
            <a:off x="5953123" y="4924734"/>
            <a:ext cx="413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85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7AC703-0EDE-884D-9AFF-1DBCBADB24A6}"/>
              </a:ext>
            </a:extLst>
          </p:cNvPr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sz="36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46E7CE-59A0-994C-AC52-A735D5AD3B7A}"/>
              </a:ext>
            </a:extLst>
          </p:cNvPr>
          <p:cNvSpPr txBox="1"/>
          <p:nvPr/>
        </p:nvSpPr>
        <p:spPr>
          <a:xfrm>
            <a:off x="1019375" y="642978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-15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kumimoji="1" lang="ko-Kore-KR" altLang="en-US" sz="3600" b="1" spc="-15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6D574B-40E5-1640-91E5-B37B94A59566}"/>
              </a:ext>
            </a:extLst>
          </p:cNvPr>
          <p:cNvGrpSpPr/>
          <p:nvPr/>
        </p:nvGrpSpPr>
        <p:grpSpPr>
          <a:xfrm>
            <a:off x="788664" y="2436031"/>
            <a:ext cx="2767929" cy="527706"/>
            <a:chOff x="3701646" y="1672067"/>
            <a:chExt cx="2767929" cy="52770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B8F7EB3-769C-504F-85F4-48F4229512C8}"/>
                </a:ext>
              </a:extLst>
            </p:cNvPr>
            <p:cNvGrpSpPr/>
            <p:nvPr/>
          </p:nvGrpSpPr>
          <p:grpSpPr>
            <a:xfrm>
              <a:off x="3701646" y="1672067"/>
              <a:ext cx="527705" cy="527706"/>
              <a:chOff x="4484695" y="4252021"/>
              <a:chExt cx="580476" cy="580476"/>
            </a:xfrm>
          </p:grpSpPr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6D1E1D78-98B9-0F42-92EC-2C2131C2CFD0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750BB218-57A3-B044-8E54-2124DA880911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A2E0"/>
                  </a:gs>
                  <a:gs pos="100000">
                    <a:srgbClr val="0172B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5C2B8CB5-672A-8A4F-AB69-8D136FB8C0B6}"/>
                  </a:ext>
                </a:extLst>
              </p:cNvPr>
              <p:cNvSpPr/>
              <p:nvPr/>
            </p:nvSpPr>
            <p:spPr>
              <a:xfrm>
                <a:off x="4536100" y="4354360"/>
                <a:ext cx="464809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Ⅱ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2" name="원형 101">
                <a:extLst>
                  <a:ext uri="{FF2B5EF4-FFF2-40B4-BE49-F238E27FC236}">
                    <a16:creationId xmlns:a16="http://schemas.microsoft.com/office/drawing/2014/main" id="{5D7D24E6-2B2A-8D45-8488-5423EE7790F1}"/>
                  </a:ext>
                </a:extLst>
              </p:cNvPr>
              <p:cNvSpPr/>
              <p:nvPr/>
            </p:nvSpPr>
            <p:spPr>
              <a:xfrm rot="21118652">
                <a:off x="4514170" y="4281461"/>
                <a:ext cx="524241" cy="524240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6B88946-DCFE-614A-8940-0C65129D0AF6}"/>
                </a:ext>
              </a:extLst>
            </p:cNvPr>
            <p:cNvSpPr/>
            <p:nvPr/>
          </p:nvSpPr>
          <p:spPr>
            <a:xfrm>
              <a:off x="4301033" y="1720469"/>
              <a:ext cx="2168542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계획대비 진행상황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E56A39-35AE-D044-A90B-6D823CEEA60D}"/>
              </a:ext>
            </a:extLst>
          </p:cNvPr>
          <p:cNvGrpSpPr/>
          <p:nvPr/>
        </p:nvGrpSpPr>
        <p:grpSpPr>
          <a:xfrm>
            <a:off x="788664" y="1654514"/>
            <a:ext cx="1803561" cy="527705"/>
            <a:chOff x="977329" y="1628824"/>
            <a:chExt cx="1803561" cy="52770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B5DD961-0816-534A-BB51-5C30E1908C27}"/>
                </a:ext>
              </a:extLst>
            </p:cNvPr>
            <p:cNvSpPr/>
            <p:nvPr/>
          </p:nvSpPr>
          <p:spPr>
            <a:xfrm>
              <a:off x="1576714" y="1677233"/>
              <a:ext cx="1204176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목표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8A2BAEB-CA58-BB48-8192-7E7D9583C3D8}"/>
                </a:ext>
              </a:extLst>
            </p:cNvPr>
            <p:cNvGrpSpPr/>
            <p:nvPr/>
          </p:nvGrpSpPr>
          <p:grpSpPr>
            <a:xfrm>
              <a:off x="977329" y="1628824"/>
              <a:ext cx="527705" cy="527705"/>
              <a:chOff x="4484696" y="2651822"/>
              <a:chExt cx="580476" cy="580476"/>
            </a:xfrm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3531ADA7-0731-2D43-90F3-C8916E449A2F}"/>
                  </a:ext>
                </a:extLst>
              </p:cNvPr>
              <p:cNvSpPr/>
              <p:nvPr/>
            </p:nvSpPr>
            <p:spPr>
              <a:xfrm>
                <a:off x="4484696" y="2651822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B3959C82-5156-8445-80F8-FBE312FFDB3F}"/>
                  </a:ext>
                </a:extLst>
              </p:cNvPr>
              <p:cNvSpPr/>
              <p:nvPr/>
            </p:nvSpPr>
            <p:spPr>
              <a:xfrm>
                <a:off x="4515782" y="2682908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59C4E1"/>
                  </a:gs>
                  <a:gs pos="100000">
                    <a:srgbClr val="39B8DB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7" name="원형 106">
                <a:extLst>
                  <a:ext uri="{FF2B5EF4-FFF2-40B4-BE49-F238E27FC236}">
                    <a16:creationId xmlns:a16="http://schemas.microsoft.com/office/drawing/2014/main" id="{25679DC9-A0FC-7545-8C92-FAD337FD2674}"/>
                  </a:ext>
                </a:extLst>
              </p:cNvPr>
              <p:cNvSpPr/>
              <p:nvPr/>
            </p:nvSpPr>
            <p:spPr>
              <a:xfrm rot="21118652">
                <a:off x="4514165" y="2681271"/>
                <a:ext cx="524241" cy="524242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597F709F-4F9B-664C-8A53-34CE1887E821}"/>
                  </a:ext>
                </a:extLst>
              </p:cNvPr>
              <p:cNvSpPr/>
              <p:nvPr/>
            </p:nvSpPr>
            <p:spPr>
              <a:xfrm>
                <a:off x="4554557" y="2740445"/>
                <a:ext cx="464809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Ⅰ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4" name="오각형[P] 3">
            <a:extLst>
              <a:ext uri="{FF2B5EF4-FFF2-40B4-BE49-F238E27FC236}">
                <a16:creationId xmlns:a16="http://schemas.microsoft.com/office/drawing/2014/main" id="{0B86F582-3E73-8C4F-B2C7-0D08555093F5}"/>
              </a:ext>
            </a:extLst>
          </p:cNvPr>
          <p:cNvSpPr/>
          <p:nvPr/>
        </p:nvSpPr>
        <p:spPr>
          <a:xfrm>
            <a:off x="0" y="642978"/>
            <a:ext cx="973194" cy="489136"/>
          </a:xfrm>
          <a:prstGeom prst="homePlate">
            <a:avLst>
              <a:gd name="adj" fmla="val 268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1070A-BD36-3349-8EDB-73F9E8314C87}"/>
              </a:ext>
            </a:extLst>
          </p:cNvPr>
          <p:cNvGrpSpPr/>
          <p:nvPr/>
        </p:nvGrpSpPr>
        <p:grpSpPr>
          <a:xfrm>
            <a:off x="788664" y="3217549"/>
            <a:ext cx="1935009" cy="527705"/>
            <a:chOff x="7242100" y="1700322"/>
            <a:chExt cx="1935009" cy="52770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11F0C9A-CB1C-7D41-BD86-608AB89BB2F4}"/>
                </a:ext>
              </a:extLst>
            </p:cNvPr>
            <p:cNvGrpSpPr/>
            <p:nvPr/>
          </p:nvGrpSpPr>
          <p:grpSpPr>
            <a:xfrm>
              <a:off x="7242100" y="1700322"/>
              <a:ext cx="527705" cy="527705"/>
              <a:chOff x="4484695" y="4252021"/>
              <a:chExt cx="580476" cy="58047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2355ECC-8983-7B48-ABF1-CD7BBBB4151B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D5DFCF5-195D-FE4E-B96D-91BD6C2EBB9C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A2E0"/>
                  </a:gs>
                  <a:gs pos="99000">
                    <a:srgbClr val="00498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1ED7BBC-E8FD-2740-B4E6-1A9B6560E205}"/>
                  </a:ext>
                </a:extLst>
              </p:cNvPr>
              <p:cNvSpPr/>
              <p:nvPr/>
            </p:nvSpPr>
            <p:spPr>
              <a:xfrm>
                <a:off x="4543155" y="4354360"/>
                <a:ext cx="450701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Ⅲ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원형 25">
                <a:extLst>
                  <a:ext uri="{FF2B5EF4-FFF2-40B4-BE49-F238E27FC236}">
                    <a16:creationId xmlns:a16="http://schemas.microsoft.com/office/drawing/2014/main" id="{DD63B9D7-9CF9-A84D-9387-6E8BD81CD01C}"/>
                  </a:ext>
                </a:extLst>
              </p:cNvPr>
              <p:cNvSpPr/>
              <p:nvPr/>
            </p:nvSpPr>
            <p:spPr>
              <a:xfrm rot="21118652">
                <a:off x="4514171" y="4287416"/>
                <a:ext cx="524241" cy="524241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2AAFB3D-F2C7-4449-B594-28E41F0CAB10}"/>
                </a:ext>
              </a:extLst>
            </p:cNvPr>
            <p:cNvSpPr/>
            <p:nvPr/>
          </p:nvSpPr>
          <p:spPr>
            <a:xfrm>
              <a:off x="7841487" y="1748732"/>
              <a:ext cx="1335622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 사양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B1070A-BD36-3349-8EDB-73F9E8314C87}"/>
              </a:ext>
            </a:extLst>
          </p:cNvPr>
          <p:cNvGrpSpPr/>
          <p:nvPr/>
        </p:nvGrpSpPr>
        <p:grpSpPr>
          <a:xfrm>
            <a:off x="788664" y="3999066"/>
            <a:ext cx="3787439" cy="527705"/>
            <a:chOff x="7242100" y="1700322"/>
            <a:chExt cx="3787439" cy="52770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11F0C9A-CB1C-7D41-BD86-608AB89BB2F4}"/>
                </a:ext>
              </a:extLst>
            </p:cNvPr>
            <p:cNvGrpSpPr/>
            <p:nvPr/>
          </p:nvGrpSpPr>
          <p:grpSpPr>
            <a:xfrm>
              <a:off x="7242100" y="1700322"/>
              <a:ext cx="527705" cy="527705"/>
              <a:chOff x="4484695" y="4252021"/>
              <a:chExt cx="580476" cy="580476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82355ECC-8983-7B48-ABF1-CD7BBBB4151B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D5DFCF5-195D-FE4E-B96D-91BD6C2EBB9C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60B8"/>
                  </a:gs>
                  <a:gs pos="99000">
                    <a:srgbClr val="00498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1ED7BBC-E8FD-2740-B4E6-1A9B6560E205}"/>
                  </a:ext>
                </a:extLst>
              </p:cNvPr>
              <p:cNvSpPr/>
              <p:nvPr/>
            </p:nvSpPr>
            <p:spPr>
              <a:xfrm>
                <a:off x="4543153" y="4354360"/>
                <a:ext cx="450701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ko-KR" altLang="en-US" sz="2000" b="1" spc="-70" err="1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Ⅳ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6" name="원형 35">
                <a:extLst>
                  <a:ext uri="{FF2B5EF4-FFF2-40B4-BE49-F238E27FC236}">
                    <a16:creationId xmlns:a16="http://schemas.microsoft.com/office/drawing/2014/main" id="{DD63B9D7-9CF9-A84D-9387-6E8BD81CD01C}"/>
                  </a:ext>
                </a:extLst>
              </p:cNvPr>
              <p:cNvSpPr/>
              <p:nvPr/>
            </p:nvSpPr>
            <p:spPr>
              <a:xfrm rot="21118652">
                <a:off x="4514171" y="4287416"/>
                <a:ext cx="524241" cy="524241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2AAFB3D-F2C7-4449-B594-28E41F0CAB10}"/>
                </a:ext>
              </a:extLst>
            </p:cNvPr>
            <p:cNvSpPr/>
            <p:nvPr/>
          </p:nvSpPr>
          <p:spPr>
            <a:xfrm>
              <a:off x="7841487" y="1748732"/>
              <a:ext cx="3188052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연구 내용 및 중간 결과물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2B1070A-BD36-3349-8EDB-73F9E8314C87}"/>
              </a:ext>
            </a:extLst>
          </p:cNvPr>
          <p:cNvGrpSpPr/>
          <p:nvPr/>
        </p:nvGrpSpPr>
        <p:grpSpPr>
          <a:xfrm>
            <a:off x="788664" y="4780583"/>
            <a:ext cx="3085965" cy="527705"/>
            <a:chOff x="7242100" y="1700322"/>
            <a:chExt cx="3085965" cy="52770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11F0C9A-CB1C-7D41-BD86-608AB89BB2F4}"/>
                </a:ext>
              </a:extLst>
            </p:cNvPr>
            <p:cNvGrpSpPr/>
            <p:nvPr/>
          </p:nvGrpSpPr>
          <p:grpSpPr>
            <a:xfrm>
              <a:off x="7242100" y="1700322"/>
              <a:ext cx="527705" cy="527705"/>
              <a:chOff x="4484695" y="4252021"/>
              <a:chExt cx="580476" cy="580476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82355ECC-8983-7B48-ABF1-CD7BBBB4151B}"/>
                  </a:ext>
                </a:extLst>
              </p:cNvPr>
              <p:cNvSpPr/>
              <p:nvPr/>
            </p:nvSpPr>
            <p:spPr>
              <a:xfrm>
                <a:off x="4484695" y="4252021"/>
                <a:ext cx="580476" cy="580476"/>
              </a:xfrm>
              <a:prstGeom prst="ellipse">
                <a:avLst/>
              </a:prstGeom>
              <a:solidFill>
                <a:schemeClr val="bg1"/>
              </a:solidFill>
              <a:ln w="15875">
                <a:gradFill>
                  <a:gsLst>
                    <a:gs pos="0">
                      <a:srgbClr val="EAEAEA">
                        <a:alpha val="80000"/>
                      </a:srgbClr>
                    </a:gs>
                    <a:gs pos="100000">
                      <a:schemeClr val="bg1">
                        <a:lumMod val="85000"/>
                        <a:alpha val="8000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D5DFCF5-195D-FE4E-B96D-91BD6C2EBB9C}"/>
                  </a:ext>
                </a:extLst>
              </p:cNvPr>
              <p:cNvSpPr/>
              <p:nvPr/>
            </p:nvSpPr>
            <p:spPr>
              <a:xfrm>
                <a:off x="4515783" y="4283110"/>
                <a:ext cx="518305" cy="518305"/>
              </a:xfrm>
              <a:prstGeom prst="ellipse">
                <a:avLst/>
              </a:prstGeom>
              <a:gradFill>
                <a:gsLst>
                  <a:gs pos="0">
                    <a:srgbClr val="005070"/>
                  </a:gs>
                  <a:gs pos="99000">
                    <a:srgbClr val="00498E"/>
                  </a:gs>
                </a:gsLst>
                <a:lin ang="3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1ED7BBC-E8FD-2740-B4E6-1A9B6560E205}"/>
                  </a:ext>
                </a:extLst>
              </p:cNvPr>
              <p:cNvSpPr/>
              <p:nvPr/>
            </p:nvSpPr>
            <p:spPr>
              <a:xfrm>
                <a:off x="4543153" y="4354360"/>
                <a:ext cx="450701" cy="44012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fontAlgn="ctr"/>
                <a:r>
                  <a:rPr lang="en-US" altLang="ko-KR" sz="2000" b="1" spc="-70">
                    <a:ln w="3175">
                      <a:solidFill>
                        <a:schemeClr val="bg1">
                          <a:alpha val="1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0000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Ⅴ</a:t>
                </a:r>
                <a:endParaRPr lang="ko-KR" altLang="en-US" sz="2000" b="1" spc="-70">
                  <a:ln w="3175"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0000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3" name="원형 42">
                <a:extLst>
                  <a:ext uri="{FF2B5EF4-FFF2-40B4-BE49-F238E27FC236}">
                    <a16:creationId xmlns:a16="http://schemas.microsoft.com/office/drawing/2014/main" id="{DD63B9D7-9CF9-A84D-9387-6E8BD81CD01C}"/>
                  </a:ext>
                </a:extLst>
              </p:cNvPr>
              <p:cNvSpPr/>
              <p:nvPr/>
            </p:nvSpPr>
            <p:spPr>
              <a:xfrm rot="21118652">
                <a:off x="4514171" y="4287416"/>
                <a:ext cx="524241" cy="524241"/>
              </a:xfrm>
              <a:prstGeom prst="pie">
                <a:avLst>
                  <a:gd name="adj1" fmla="val 8778596"/>
                  <a:gd name="adj2" fmla="val 19625690"/>
                </a:avLst>
              </a:prstGeom>
              <a:gradFill>
                <a:gsLst>
                  <a:gs pos="1600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18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2AAFB3D-F2C7-4449-B594-28E41F0CAB10}"/>
                </a:ext>
              </a:extLst>
            </p:cNvPr>
            <p:cNvSpPr/>
            <p:nvPr/>
          </p:nvSpPr>
          <p:spPr>
            <a:xfrm>
              <a:off x="7841487" y="1748732"/>
              <a:ext cx="2486578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2200" b="1" spc="-120">
                  <a:ln w="3175">
                    <a:solidFill>
                      <a:srgbClr val="102557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향후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49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842B-3B93-8C05-66F7-50E3A0DA8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A36E94B-FD0A-966A-C894-89DDC4545F40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FD059-FE11-9726-F147-C5CF758D3576}"/>
              </a:ext>
            </a:extLst>
          </p:cNvPr>
          <p:cNvSpPr txBox="1"/>
          <p:nvPr/>
        </p:nvSpPr>
        <p:spPr>
          <a:xfrm>
            <a:off x="528504" y="1349722"/>
            <a:ext cx="8871528" cy="7907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2.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공격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실행 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 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2.0)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Bluetooth </a:t>
            </a:r>
            <a:r>
              <a:rPr lang="ko-KR" altLang="en-US" sz="16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동글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 panose="020B0600000101010101" pitchFamily="50" charset="-127"/>
              </a:rPr>
              <a:t> 연결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C73A91-00F1-D556-BDDD-7EEBEC26A9B4}"/>
              </a:ext>
            </a:extLst>
          </p:cNvPr>
          <p:cNvGrpSpPr/>
          <p:nvPr/>
        </p:nvGrpSpPr>
        <p:grpSpPr>
          <a:xfrm>
            <a:off x="426707" y="835131"/>
            <a:ext cx="2546697" cy="400110"/>
            <a:chOff x="426707" y="780267"/>
            <a:chExt cx="2546697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FA0B753-269E-113C-A8DD-29EB88EEAA3A}"/>
                </a:ext>
              </a:extLst>
            </p:cNvPr>
            <p:cNvSpPr/>
            <p:nvPr/>
          </p:nvSpPr>
          <p:spPr>
            <a:xfrm>
              <a:off x="528504" y="780267"/>
              <a:ext cx="24449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endParaRPr lang="ko-Kore-KR" altLang="en-US" sz="2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B306B13-C43D-17F1-82B0-3EE12758EA0B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7B06A272-AAE8-7482-AAD3-8729E3A4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FDEF3C-163D-6078-BD7C-EA598694637E}"/>
              </a:ext>
            </a:extLst>
          </p:cNvPr>
          <p:cNvSpPr txBox="1"/>
          <p:nvPr/>
        </p:nvSpPr>
        <p:spPr>
          <a:xfrm>
            <a:off x="868681" y="5016121"/>
            <a:ext cx="9037319" cy="11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두 개의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</a:rPr>
              <a:t>동글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</a:rPr>
              <a:t> 사용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rgbClr val="000000"/>
                </a:solidFill>
              </a:rPr>
              <a:t>Btlejuice</a:t>
            </a:r>
            <a:r>
              <a:rPr lang="en-US" altLang="ko-KR" sz="1600" dirty="0">
                <a:solidFill>
                  <a:srgbClr val="000000"/>
                </a:solidFill>
              </a:rPr>
              <a:t>-Core(</a:t>
            </a:r>
            <a:r>
              <a:rPr lang="en-US" altLang="ko-KR" sz="1600" dirty="0"/>
              <a:t>hci0</a:t>
            </a:r>
            <a:r>
              <a:rPr lang="en-US" altLang="ko-KR" sz="1600" dirty="0">
                <a:solidFill>
                  <a:srgbClr val="000000"/>
                </a:solidFill>
              </a:rPr>
              <a:t>):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/>
              <a:t>스마트폰 앱과 연결되어 </a:t>
            </a:r>
            <a:r>
              <a:rPr lang="ko-KR" altLang="en-US" sz="1600" b="1" dirty="0">
                <a:solidFill>
                  <a:srgbClr val="0000FF"/>
                </a:solidFill>
              </a:rPr>
              <a:t>가짜 </a:t>
            </a:r>
            <a:r>
              <a:rPr lang="en-US" altLang="ko-KR" sz="1600" b="1" dirty="0">
                <a:solidFill>
                  <a:srgbClr val="0000FF"/>
                </a:solidFill>
              </a:rPr>
              <a:t>BLE </a:t>
            </a:r>
            <a:r>
              <a:rPr lang="ko-KR" altLang="en-US" sz="1600" b="1" dirty="0">
                <a:solidFill>
                  <a:srgbClr val="0000FF"/>
                </a:solidFill>
              </a:rPr>
              <a:t>장치 역할을 수행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rgbClr val="000000"/>
                </a:solidFill>
              </a:rPr>
              <a:t>Btlejuice</a:t>
            </a:r>
            <a:r>
              <a:rPr lang="en-US" altLang="ko-KR" sz="1600" dirty="0">
                <a:solidFill>
                  <a:srgbClr val="000000"/>
                </a:solidFill>
              </a:rPr>
              <a:t>-Proxy(</a:t>
            </a:r>
            <a:r>
              <a:rPr lang="en-US" altLang="ko-KR" sz="1600" dirty="0"/>
              <a:t>hci1</a:t>
            </a:r>
            <a:r>
              <a:rPr lang="en-US" altLang="ko-KR" sz="1600" dirty="0">
                <a:solidFill>
                  <a:srgbClr val="000000"/>
                </a:solidFill>
              </a:rPr>
              <a:t>)</a:t>
            </a:r>
            <a:r>
              <a:rPr lang="en-US" altLang="ko-KR" sz="1600" b="1" dirty="0"/>
              <a:t>: </a:t>
            </a:r>
            <a:r>
              <a:rPr lang="ko-KR" altLang="en-US" sz="1600" dirty="0"/>
              <a:t>실제 </a:t>
            </a:r>
            <a:r>
              <a:rPr lang="en-US" altLang="ko-KR" sz="1600" dirty="0"/>
              <a:t>BLE </a:t>
            </a:r>
            <a:r>
              <a:rPr lang="ko-KR" altLang="en-US" sz="1600" dirty="0"/>
              <a:t>장치와 연결되어 </a:t>
            </a:r>
            <a:r>
              <a:rPr lang="en-US" altLang="ko-KR" sz="1600" b="1" dirty="0">
                <a:solidFill>
                  <a:srgbClr val="0000FF"/>
                </a:solidFill>
              </a:rPr>
              <a:t>GATT </a:t>
            </a:r>
            <a:r>
              <a:rPr lang="ko-KR" altLang="en-US" sz="1600" b="1" dirty="0">
                <a:solidFill>
                  <a:srgbClr val="0000FF"/>
                </a:solidFill>
              </a:rPr>
              <a:t>통신을 중계</a:t>
            </a:r>
            <a:endParaRPr lang="ko-KR" altLang="en-US" sz="1600" b="1" i="0" u="none" strike="noStrike" dirty="0">
              <a:solidFill>
                <a:srgbClr val="0000FF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C4650-690B-F700-B079-35D11FEE8428}"/>
              </a:ext>
            </a:extLst>
          </p:cNvPr>
          <p:cNvSpPr txBox="1"/>
          <p:nvPr/>
        </p:nvSpPr>
        <p:spPr>
          <a:xfrm>
            <a:off x="6187239" y="2654707"/>
            <a:ext cx="24208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a typeface="맑은 고딕"/>
                <a:cs typeface="Calibri"/>
              </a:rPr>
              <a:t>지속적으로 타겟 </a:t>
            </a:r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장비 연결 시도</a:t>
            </a:r>
            <a:endParaRPr lang="ko-KR" altLang="en-US" sz="1200" dirty="0">
              <a:solidFill>
                <a:schemeClr val="bg1"/>
              </a:solidFill>
              <a:ea typeface="맑은 고딕"/>
              <a:cs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F6F873-16C8-30BF-94CF-EBE6DFBC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18" y="2292862"/>
            <a:ext cx="7429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B3165-3526-6552-D9C0-2DB591954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DCFDBE-9A7F-9153-7350-169C542D6B8E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64622-2038-DA84-4423-393751E269A1}"/>
              </a:ext>
            </a:extLst>
          </p:cNvPr>
          <p:cNvSpPr txBox="1"/>
          <p:nvPr/>
        </p:nvSpPr>
        <p:spPr>
          <a:xfrm>
            <a:off x="528504" y="1349722"/>
            <a:ext cx="5376996" cy="67482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2.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공격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실행 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 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2.1)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</a:t>
            </a:r>
            <a:r>
              <a:rPr lang="en-US" altLang="ko-KR" b="1" dirty="0" err="1"/>
              <a:t>BtleJuice</a:t>
            </a:r>
            <a:r>
              <a:rPr lang="en-US" altLang="ko-KR" b="1" dirty="0"/>
              <a:t> proxy</a:t>
            </a:r>
            <a:r>
              <a:rPr lang="ko-KR" altLang="en-US" b="1" dirty="0"/>
              <a:t> </a:t>
            </a:r>
            <a:r>
              <a:rPr lang="en-US" altLang="ko-KR" b="1" dirty="0"/>
              <a:t>setting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 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/>
              <a:t>BLE </a:t>
            </a:r>
            <a:r>
              <a:rPr lang="ko-KR" altLang="en-US" sz="1400" dirty="0"/>
              <a:t>프록시 서버가 시작되어 </a:t>
            </a:r>
            <a:r>
              <a:rPr lang="en-US" altLang="ko-KR" sz="1400" b="1" dirty="0"/>
              <a:t>BLE </a:t>
            </a:r>
            <a:r>
              <a:rPr lang="ko-KR" altLang="en-US" sz="1400" b="1" dirty="0"/>
              <a:t>장치와 앱 사이를 중계</a:t>
            </a: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 dirty="0"/>
              <a:t>TCP </a:t>
            </a:r>
            <a:r>
              <a:rPr lang="ko-KR" altLang="en-US" sz="1400" b="1" dirty="0"/>
              <a:t>포트 </a:t>
            </a:r>
            <a:r>
              <a:rPr lang="en-US" altLang="ko-KR" sz="1400" b="1" dirty="0"/>
              <a:t>8000</a:t>
            </a:r>
            <a:r>
              <a:rPr lang="ko-KR" altLang="en-US" sz="1400" dirty="0"/>
              <a:t>에서 외부 </a:t>
            </a:r>
            <a:r>
              <a:rPr lang="en-US" altLang="ko-KR" sz="1400" dirty="0"/>
              <a:t>GUI(</a:t>
            </a:r>
            <a:r>
              <a:rPr lang="en-US" altLang="ko-KR" sz="1400" dirty="0" err="1"/>
              <a:t>btlejuice-gui</a:t>
            </a:r>
            <a:r>
              <a:rPr lang="en-US" altLang="ko-KR" sz="1400" dirty="0"/>
              <a:t>)</a:t>
            </a:r>
            <a:r>
              <a:rPr lang="ko-KR" altLang="en-US" sz="1400" dirty="0"/>
              <a:t>와 연결 대기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/>
              <a:t>BLE </a:t>
            </a:r>
            <a:r>
              <a:rPr lang="ko-KR" altLang="en-US" sz="1400" dirty="0"/>
              <a:t>장치와 스마트폰 앱을 동시에 연결하여 </a:t>
            </a:r>
            <a:r>
              <a:rPr lang="en-US" altLang="ko-KR" sz="1400" b="1" dirty="0"/>
              <a:t>GATT </a:t>
            </a:r>
            <a:r>
              <a:rPr lang="ko-KR" altLang="en-US" sz="1400" b="1" dirty="0"/>
              <a:t>요청을 중간에서 가로챔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 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2.2)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</a:t>
            </a:r>
            <a:r>
              <a:rPr lang="en-US" altLang="ko-KR" sz="1600" b="1" dirty="0" err="1"/>
              <a:t>BtleJuice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core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setting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/>
              <a:t>BtleJuice</a:t>
            </a:r>
            <a:r>
              <a:rPr lang="en-US" altLang="ko-KR" sz="1400" dirty="0"/>
              <a:t> GUI(Web)</a:t>
            </a:r>
            <a:r>
              <a:rPr lang="ko-KR" altLang="en-US" sz="1400" dirty="0"/>
              <a:t>에서 프록시 제어를 위한 서비스 활성화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/>
              <a:t>GUI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통해 디바이스 스캔</a:t>
            </a:r>
            <a:r>
              <a:rPr lang="en-US" altLang="ko-KR" sz="1400" dirty="0"/>
              <a:t>, </a:t>
            </a:r>
            <a:r>
              <a:rPr lang="ko-KR" altLang="en-US" sz="1400" dirty="0"/>
              <a:t>연결 설정</a:t>
            </a:r>
            <a:r>
              <a:rPr lang="en-US" altLang="ko-KR" sz="1400" dirty="0"/>
              <a:t>, </a:t>
            </a:r>
            <a:r>
              <a:rPr lang="en-US" altLang="ko-KR" sz="1400" b="1" dirty="0"/>
              <a:t>GATT </a:t>
            </a:r>
            <a:r>
              <a:rPr lang="ko-KR" altLang="en-US" sz="1400" b="1" dirty="0"/>
              <a:t>요청 감시 및 수정 </a:t>
            </a:r>
            <a:r>
              <a:rPr lang="ko-KR" altLang="en-US" sz="1400" dirty="0"/>
              <a:t>기능을 사용 가능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400" dirty="0"/>
              <a:t>프록시 실행 상태를 </a:t>
            </a:r>
            <a:r>
              <a:rPr lang="en-US" altLang="ko-KR" sz="1400" dirty="0"/>
              <a:t>GUI</a:t>
            </a:r>
            <a:r>
              <a:rPr lang="ko-KR" altLang="en-US" sz="1400" dirty="0"/>
              <a:t>로 시각적으로 제어 및 모니터링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6586AC-E548-FCC6-04A7-0896B1AB80A5}"/>
              </a:ext>
            </a:extLst>
          </p:cNvPr>
          <p:cNvGrpSpPr/>
          <p:nvPr/>
        </p:nvGrpSpPr>
        <p:grpSpPr>
          <a:xfrm>
            <a:off x="426707" y="835131"/>
            <a:ext cx="2474562" cy="400110"/>
            <a:chOff x="426707" y="780267"/>
            <a:chExt cx="2474562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7A4E5D-86E4-BAA4-B58A-76EF9F6DC078}"/>
                </a:ext>
              </a:extLst>
            </p:cNvPr>
            <p:cNvSpPr/>
            <p:nvPr/>
          </p:nvSpPr>
          <p:spPr>
            <a:xfrm>
              <a:off x="528504" y="780267"/>
              <a:ext cx="23727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endParaRPr lang="ko-Kore-KR" altLang="en-US" sz="2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18F9EFE-1D88-EA1C-209A-EB2F7653EF1F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F531EE2A-982A-D27D-D569-8DFDEA49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21</a:t>
            </a:fld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AE656-7729-2E14-7A0E-621F42F4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31"/>
          <a:stretch>
            <a:fillRect/>
          </a:stretch>
        </p:blipFill>
        <p:spPr>
          <a:xfrm>
            <a:off x="6067425" y="4365160"/>
            <a:ext cx="3644898" cy="1583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473936-629E-71AC-7D54-8A32788AD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24" y="2016399"/>
            <a:ext cx="3644898" cy="161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14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70167-8A93-01D7-34D6-D85B608F9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ACBFB16-D508-099E-35ED-B94E40FBD34B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B2932-088F-19F3-F016-0237E7A3F0DD}"/>
              </a:ext>
            </a:extLst>
          </p:cNvPr>
          <p:cNvSpPr txBox="1"/>
          <p:nvPr/>
        </p:nvSpPr>
        <p:spPr>
          <a:xfrm>
            <a:off x="528503" y="1349722"/>
            <a:ext cx="9219345" cy="23604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2.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공격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실행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 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2.3) </a:t>
            </a:r>
            <a:r>
              <a:rPr lang="ko-KR" altLang="en-US" sz="1600" dirty="0"/>
              <a:t>브라우저로 </a:t>
            </a:r>
            <a:r>
              <a:rPr lang="en-US" altLang="ko-KR" sz="1600" dirty="0"/>
              <a:t>GUI </a:t>
            </a:r>
            <a:r>
              <a:rPr lang="ko-KR" altLang="en-US" sz="1600" dirty="0"/>
              <a:t>접속</a:t>
            </a:r>
            <a:r>
              <a:rPr lang="en-US" altLang="ko-KR" sz="1600" dirty="0"/>
              <a:t>(http://localhost:8080)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GUI</a:t>
            </a:r>
            <a:r>
              <a:rPr lang="ko-KR" altLang="en-US" sz="1600" dirty="0"/>
              <a:t>에서 공격 설정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R" sz="1600" dirty="0"/>
              <a:t>BLE </a:t>
            </a:r>
            <a:r>
              <a:rPr lang="ko-KR" altLang="en-US" sz="1600" dirty="0"/>
              <a:t>장치 스캔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sz="1600" dirty="0"/>
              <a:t>타겟 장치 선택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71993A-0548-224A-97AF-2BD882D9BF80}"/>
              </a:ext>
            </a:extLst>
          </p:cNvPr>
          <p:cNvGrpSpPr/>
          <p:nvPr/>
        </p:nvGrpSpPr>
        <p:grpSpPr>
          <a:xfrm>
            <a:off x="426707" y="835131"/>
            <a:ext cx="2546697" cy="400110"/>
            <a:chOff x="426707" y="780267"/>
            <a:chExt cx="2546697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2FB8484-E7DF-D9E5-BCC8-CD3186BE34D9}"/>
                </a:ext>
              </a:extLst>
            </p:cNvPr>
            <p:cNvSpPr/>
            <p:nvPr/>
          </p:nvSpPr>
          <p:spPr>
            <a:xfrm>
              <a:off x="528504" y="780267"/>
              <a:ext cx="24449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endParaRPr lang="ko-Kore-KR" altLang="en-US" sz="2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3C828B4-9E93-6EC0-B4B7-F654375AA514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F0054D63-68AD-5463-2747-B56A58E7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22</a:t>
            </a:fld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2902A6-80EC-FDAF-42F5-492A5061DA55}"/>
              </a:ext>
            </a:extLst>
          </p:cNvPr>
          <p:cNvSpPr txBox="1"/>
          <p:nvPr/>
        </p:nvSpPr>
        <p:spPr>
          <a:xfrm>
            <a:off x="2365018" y="4539252"/>
            <a:ext cx="14824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주변 BLE 장비 스캔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56364-45CE-D8BA-B76B-08967165DBFF}"/>
              </a:ext>
            </a:extLst>
          </p:cNvPr>
          <p:cNvSpPr txBox="1"/>
          <p:nvPr/>
        </p:nvSpPr>
        <p:spPr>
          <a:xfrm>
            <a:off x="6319817" y="3167752"/>
            <a:ext cx="404419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연결된 BLE 장비에 ‘</a:t>
            </a:r>
            <a:r>
              <a:rPr lang="en-US" altLang="ko-KR" sz="1200">
                <a:solidFill>
                  <a:schemeClr val="bg1"/>
                </a:solidFill>
                <a:ea typeface="맑은 고딕"/>
                <a:cs typeface="Calibri"/>
              </a:rPr>
              <a:t>2</a:t>
            </a:r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'라는 데이터 전송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1E30ED-0992-FDA1-DB7B-BAB7D8BB2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06" y="2024234"/>
            <a:ext cx="4470553" cy="3238017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D5F1EE72-D0D4-52FA-5C25-DE87B6526DDF}"/>
              </a:ext>
            </a:extLst>
          </p:cNvPr>
          <p:cNvSpPr/>
          <p:nvPr/>
        </p:nvSpPr>
        <p:spPr>
          <a:xfrm>
            <a:off x="6319817" y="3282233"/>
            <a:ext cx="2104093" cy="276999"/>
          </a:xfrm>
          <a:prstGeom prst="frame">
            <a:avLst>
              <a:gd name="adj1" fmla="val 7169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97444-F9CB-6067-50A9-6E7E9BE3F527}"/>
              </a:ext>
            </a:extLst>
          </p:cNvPr>
          <p:cNvSpPr txBox="1"/>
          <p:nvPr/>
        </p:nvSpPr>
        <p:spPr>
          <a:xfrm>
            <a:off x="6451088" y="5486701"/>
            <a:ext cx="1904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GUI</a:t>
            </a:r>
            <a:r>
              <a:rPr kumimoji="1" lang="ko-KR" altLang="en-US" sz="1600" dirty="0"/>
              <a:t> 장치 선택 화면</a:t>
            </a:r>
          </a:p>
        </p:txBody>
      </p:sp>
    </p:spTree>
    <p:extLst>
      <p:ext uri="{BB962C8B-B14F-4D97-AF65-F5344CB8AC3E}">
        <p14:creationId xmlns:p14="http://schemas.microsoft.com/office/powerpoint/2010/main" val="1424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A5B8D-B647-FE2E-B1C1-CC8204BD6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F948B4E-82CD-054D-D953-E14732F17478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EDE37-4E4E-5F8A-766F-A8AB1A3F3AAB}"/>
              </a:ext>
            </a:extLst>
          </p:cNvPr>
          <p:cNvSpPr txBox="1"/>
          <p:nvPr/>
        </p:nvSpPr>
        <p:spPr>
          <a:xfrm>
            <a:off x="528503" y="1349722"/>
            <a:ext cx="9219345" cy="8831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2.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공격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실행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 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2.4) BLE </a:t>
            </a: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앱에서 생성된 가짜 장치 연결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FBEF8E8-361D-96B4-F841-C882EACEFE6A}"/>
              </a:ext>
            </a:extLst>
          </p:cNvPr>
          <p:cNvGrpSpPr/>
          <p:nvPr/>
        </p:nvGrpSpPr>
        <p:grpSpPr>
          <a:xfrm>
            <a:off x="426707" y="835131"/>
            <a:ext cx="2474562" cy="400110"/>
            <a:chOff x="426707" y="780267"/>
            <a:chExt cx="2474562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02635AC-5891-4970-6A39-F3B601D9C99C}"/>
                </a:ext>
              </a:extLst>
            </p:cNvPr>
            <p:cNvSpPr/>
            <p:nvPr/>
          </p:nvSpPr>
          <p:spPr>
            <a:xfrm>
              <a:off x="528504" y="780267"/>
              <a:ext cx="23727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endParaRPr lang="ko-Kore-KR" altLang="en-US" sz="2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D30C9C7-FEA8-7447-B5B0-D5D405C92CA0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0285FB23-256E-88BA-133E-063FC9BD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23</a:t>
            </a:fld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FF93C-D683-732B-1790-95135F1339BE}"/>
              </a:ext>
            </a:extLst>
          </p:cNvPr>
          <p:cNvSpPr txBox="1"/>
          <p:nvPr/>
        </p:nvSpPr>
        <p:spPr>
          <a:xfrm>
            <a:off x="6319817" y="3167752"/>
            <a:ext cx="404419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연결된 BLE 장비에 ‘</a:t>
            </a:r>
            <a:r>
              <a:rPr lang="en-US" altLang="ko-KR" sz="1200">
                <a:solidFill>
                  <a:schemeClr val="bg1"/>
                </a:solidFill>
                <a:ea typeface="맑은 고딕"/>
                <a:cs typeface="Calibri"/>
              </a:rPr>
              <a:t>2</a:t>
            </a:r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'라는 데이터 전송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DA01F9-BB55-1BA9-A524-7A6DBF44E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37" b="71653"/>
          <a:stretch>
            <a:fillRect/>
          </a:stretch>
        </p:blipFill>
        <p:spPr>
          <a:xfrm>
            <a:off x="5266094" y="3022359"/>
            <a:ext cx="3960000" cy="1514026"/>
          </a:xfrm>
          <a:prstGeom prst="rect">
            <a:avLst/>
          </a:prstGeom>
        </p:spPr>
      </p:pic>
      <p:pic>
        <p:nvPicPr>
          <p:cNvPr id="16" name="그림 1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EF3FF5-D495-C49E-AAF0-D2B05096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66" r="-8" b="70001"/>
          <a:stretch>
            <a:fillRect/>
          </a:stretch>
        </p:blipFill>
        <p:spPr>
          <a:xfrm>
            <a:off x="779233" y="3004626"/>
            <a:ext cx="3960000" cy="15494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FA4349-4DD2-F0AD-E675-8730ACF1AC5B}"/>
              </a:ext>
            </a:extLst>
          </p:cNvPr>
          <p:cNvSpPr txBox="1"/>
          <p:nvPr/>
        </p:nvSpPr>
        <p:spPr>
          <a:xfrm>
            <a:off x="1478516" y="4966027"/>
            <a:ext cx="2561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ko-KR" altLang="en-US" sz="1600" dirty="0"/>
              <a:t>생성된 가짜 장치 확인</a:t>
            </a:r>
            <a:endParaRPr lang="ko-KR" alt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7931FF-12B4-D375-65FD-70EB367C6269}"/>
              </a:ext>
            </a:extLst>
          </p:cNvPr>
          <p:cNvSpPr txBox="1"/>
          <p:nvPr/>
        </p:nvSpPr>
        <p:spPr>
          <a:xfrm>
            <a:off x="5891650" y="4966027"/>
            <a:ext cx="27088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kumimoji="1" lang="ko-KR" altLang="en-US" sz="1600" dirty="0"/>
              <a:t>가짜 장치에 연결된 모습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82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E728F-EE02-E35E-1B41-3B0A67F3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905C96-C698-167D-87D3-F28E8C687EFD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A22D3-1D2E-56AF-973F-0844E149FF9D}"/>
              </a:ext>
            </a:extLst>
          </p:cNvPr>
          <p:cNvSpPr txBox="1"/>
          <p:nvPr/>
        </p:nvSpPr>
        <p:spPr>
          <a:xfrm>
            <a:off x="528503" y="1349722"/>
            <a:ext cx="9219345" cy="13775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2.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공격</a:t>
            </a: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실행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  </a:t>
            </a:r>
            <a:r>
              <a:rPr lang="en-US" altLang="ko-KR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2.5) </a:t>
            </a:r>
            <a:r>
              <a:rPr lang="en-US" altLang="ko-KR" sz="1600" dirty="0"/>
              <a:t>MITM </a:t>
            </a:r>
            <a:r>
              <a:rPr lang="ko-KR" altLang="en-US" sz="1600" dirty="0"/>
              <a:t>프록시 시작 및 </a:t>
            </a:r>
            <a:r>
              <a:rPr lang="en-US" altLang="ko-KR" sz="1600" dirty="0"/>
              <a:t>GATT </a:t>
            </a:r>
            <a:r>
              <a:rPr lang="ko-KR" altLang="en-US" sz="1600" dirty="0"/>
              <a:t>요청 감시 및 변조 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-webkit-standard"/>
                <a:ea typeface="나눔스퀘어 Bold"/>
              </a:rPr>
              <a:t>  </a:t>
            </a:r>
            <a:endParaRPr lang="en-US" altLang="ko-KR" sz="16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00"/>
              </a:solidFill>
              <a:latin typeface="-webkit-standard"/>
              <a:ea typeface="나눔스퀘어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BF238E6-5F60-2CC8-924B-D2571996A517}"/>
              </a:ext>
            </a:extLst>
          </p:cNvPr>
          <p:cNvGrpSpPr/>
          <p:nvPr/>
        </p:nvGrpSpPr>
        <p:grpSpPr>
          <a:xfrm>
            <a:off x="426707" y="835131"/>
            <a:ext cx="2546697" cy="400110"/>
            <a:chOff x="426707" y="780267"/>
            <a:chExt cx="2546697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5D38D2-1FEE-FD25-16AD-49E554686AAE}"/>
                </a:ext>
              </a:extLst>
            </p:cNvPr>
            <p:cNvSpPr/>
            <p:nvPr/>
          </p:nvSpPr>
          <p:spPr>
            <a:xfrm>
              <a:off x="528504" y="780267"/>
              <a:ext cx="24449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endParaRPr lang="ko-Kore-KR" altLang="en-US" sz="2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2117E9D-B97B-3A98-CA3D-31ADF19E6016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780D996B-37F9-4186-57E4-39FD9BF3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24</a:t>
            </a:fld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BA305-C916-7E36-7AAD-DA1A08C5954D}"/>
              </a:ext>
            </a:extLst>
          </p:cNvPr>
          <p:cNvSpPr txBox="1"/>
          <p:nvPr/>
        </p:nvSpPr>
        <p:spPr>
          <a:xfrm>
            <a:off x="6319817" y="3167752"/>
            <a:ext cx="404419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연결된 BLE 장비에 ‘</a:t>
            </a:r>
            <a:r>
              <a:rPr lang="en-US" altLang="ko-KR" sz="1200">
                <a:solidFill>
                  <a:schemeClr val="bg1"/>
                </a:solidFill>
                <a:ea typeface="맑은 고딕"/>
                <a:cs typeface="Calibri"/>
              </a:rPr>
              <a:t>2</a:t>
            </a:r>
            <a:r>
              <a:rPr lang="ko-KR" altLang="en-US" sz="1200">
                <a:solidFill>
                  <a:schemeClr val="bg1"/>
                </a:solidFill>
                <a:ea typeface="맑은 고딕"/>
                <a:cs typeface="Calibri"/>
              </a:rPr>
              <a:t>'라는 데이터 전송</a:t>
            </a:r>
          </a:p>
        </p:txBody>
      </p:sp>
      <p:pic>
        <p:nvPicPr>
          <p:cNvPr id="23" name="그림 22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96CF80-FB1D-A4E7-AF03-2CC3BB77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b="6136"/>
          <a:stretch>
            <a:fillRect/>
          </a:stretch>
        </p:blipFill>
        <p:spPr>
          <a:xfrm>
            <a:off x="918456" y="2412194"/>
            <a:ext cx="4342908" cy="28446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ABE0633-777B-5B5F-1020-7B79AEEA1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59" y="2412194"/>
            <a:ext cx="3670529" cy="2844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AD299-F83A-4D2F-E4EA-92B60B9FDED5}"/>
              </a:ext>
            </a:extLst>
          </p:cNvPr>
          <p:cNvSpPr txBox="1"/>
          <p:nvPr/>
        </p:nvSpPr>
        <p:spPr>
          <a:xfrm>
            <a:off x="918456" y="5631191"/>
            <a:ext cx="7756914" cy="7833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600" b="1" dirty="0">
                <a:latin typeface="+mn-ea"/>
              </a:rPr>
              <a:t>가짜 장치가 연결되자 마자 프록시 서버에서 연결이 끊기는 오류발생</a:t>
            </a:r>
            <a:endParaRPr kumimoji="1" lang="en-US" altLang="ko-KR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en-US" altLang="ko-KR" sz="1600" b="1" dirty="0">
                <a:latin typeface="+mn-ea"/>
              </a:rPr>
              <a:t>GATT</a:t>
            </a:r>
            <a:r>
              <a:rPr kumimoji="1" lang="ko-KR" altLang="en-US" sz="1600" b="1" dirty="0">
                <a:latin typeface="+mn-ea"/>
              </a:rPr>
              <a:t> 요청 패킷이 생성되지 않음</a:t>
            </a:r>
          </a:p>
        </p:txBody>
      </p:sp>
    </p:spTree>
    <p:extLst>
      <p:ext uri="{BB962C8B-B14F-4D97-AF65-F5344CB8AC3E}">
        <p14:creationId xmlns:p14="http://schemas.microsoft.com/office/powerpoint/2010/main" val="196336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84746-B7E5-1F59-5BCD-B039F89C9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A865CB-707A-C4FF-FA60-402FCE181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25</a:t>
            </a:fld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B400A-BA56-CEA9-A728-CE39F4BC4752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F29E6-CE31-A2B3-6AC1-208A63135765}"/>
              </a:ext>
            </a:extLst>
          </p:cNvPr>
          <p:cNvSpPr txBox="1"/>
          <p:nvPr/>
        </p:nvSpPr>
        <p:spPr>
          <a:xfrm>
            <a:off x="528504" y="1272356"/>
            <a:ext cx="459410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 분석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F7D83E-5E4D-412F-57A2-DCC1BAD5A8D7}"/>
              </a:ext>
            </a:extLst>
          </p:cNvPr>
          <p:cNvGrpSpPr/>
          <p:nvPr/>
        </p:nvGrpSpPr>
        <p:grpSpPr>
          <a:xfrm>
            <a:off x="426707" y="835131"/>
            <a:ext cx="2474562" cy="400110"/>
            <a:chOff x="426707" y="780267"/>
            <a:chExt cx="2474562" cy="40011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E555C0-DACA-A802-3DCD-B7367CCD0C61}"/>
                </a:ext>
              </a:extLst>
            </p:cNvPr>
            <p:cNvSpPr/>
            <p:nvPr/>
          </p:nvSpPr>
          <p:spPr>
            <a:xfrm>
              <a:off x="528504" y="780267"/>
              <a:ext cx="23727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endParaRPr lang="ko-Kore-KR" altLang="en-US" sz="200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36056C7-8FAF-771D-9109-DA1CAB2012DF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액자 2">
            <a:extLst>
              <a:ext uri="{FF2B5EF4-FFF2-40B4-BE49-F238E27FC236}">
                <a16:creationId xmlns:a16="http://schemas.microsoft.com/office/drawing/2014/main" id="{8CC8700A-D50D-A494-4AF8-D26266E307F8}"/>
              </a:ext>
            </a:extLst>
          </p:cNvPr>
          <p:cNvSpPr/>
          <p:nvPr/>
        </p:nvSpPr>
        <p:spPr>
          <a:xfrm>
            <a:off x="12061786" y="9679916"/>
            <a:ext cx="914400" cy="9144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C1496-9997-DAE8-71F6-7DE010A21716}"/>
              </a:ext>
            </a:extLst>
          </p:cNvPr>
          <p:cNvSpPr txBox="1"/>
          <p:nvPr/>
        </p:nvSpPr>
        <p:spPr>
          <a:xfrm>
            <a:off x="477605" y="2047983"/>
            <a:ext cx="5923195" cy="4153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b="1" dirty="0">
                <a:latin typeface="+mn-ea"/>
              </a:rPr>
              <a:t>BLE </a:t>
            </a:r>
            <a:r>
              <a:rPr lang="ko-KR" altLang="en-US" sz="1600" b="1" dirty="0">
                <a:latin typeface="+mn-ea"/>
              </a:rPr>
              <a:t>앱의 암호화로 인한 오류 가능성</a:t>
            </a:r>
            <a:endParaRPr lang="en-US" altLang="ko-KR" sz="16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앱이 </a:t>
            </a:r>
            <a:r>
              <a:rPr lang="en-US" altLang="ko-KR" sz="1600" b="1" dirty="0">
                <a:latin typeface="+mn-ea"/>
              </a:rPr>
              <a:t>BLE </a:t>
            </a:r>
            <a:r>
              <a:rPr lang="ko-KR" altLang="en-US" sz="1600" b="1" dirty="0" err="1">
                <a:latin typeface="+mn-ea"/>
              </a:rPr>
              <a:t>페어링</a:t>
            </a:r>
            <a:r>
              <a:rPr lang="en-US" altLang="ko-KR" sz="1600" b="1" dirty="0">
                <a:latin typeface="+mn-ea"/>
              </a:rPr>
              <a:t>(Just Works, Passkey </a:t>
            </a:r>
            <a:r>
              <a:rPr lang="ko-KR" altLang="en-US" sz="1600" b="1" dirty="0">
                <a:latin typeface="+mn-ea"/>
              </a:rPr>
              <a:t>등</a:t>
            </a:r>
            <a:r>
              <a:rPr lang="en-US" altLang="ko-KR" sz="1600" b="1" dirty="0">
                <a:latin typeface="+mn-ea"/>
              </a:rPr>
              <a:t>)</a:t>
            </a:r>
            <a:r>
              <a:rPr lang="ko-KR" altLang="en-US" sz="1600" b="1" dirty="0">
                <a:latin typeface="+mn-ea"/>
              </a:rPr>
              <a:t>을 요구</a:t>
            </a:r>
            <a:r>
              <a:rPr lang="ko-KR" altLang="en-US" sz="1600" dirty="0">
                <a:latin typeface="+mn-ea"/>
              </a:rPr>
              <a:t>하거나</a:t>
            </a:r>
            <a:r>
              <a:rPr lang="en-US" altLang="ko-KR" sz="1600" dirty="0">
                <a:latin typeface="+mn-ea"/>
              </a:rPr>
              <a:t>, </a:t>
            </a:r>
            <a:r>
              <a:rPr lang="ko-KR" altLang="en-US" sz="1600" b="1" dirty="0"/>
              <a:t> 암호화된 연결</a:t>
            </a:r>
            <a:r>
              <a:rPr lang="ko-KR" altLang="en-US" sz="1600" dirty="0"/>
              <a:t>을 필수로 요구하는 경우</a:t>
            </a:r>
            <a:br>
              <a:rPr lang="en-US" altLang="ko-KR" sz="1600" dirty="0"/>
            </a:br>
            <a:r>
              <a:rPr lang="en-US" altLang="ko-KR" sz="1600" dirty="0" err="1">
                <a:latin typeface="+mn-ea"/>
              </a:rPr>
              <a:t>BtleJuice</a:t>
            </a:r>
            <a:r>
              <a:rPr lang="ko-KR" altLang="en-US" sz="1600" dirty="0">
                <a:latin typeface="+mn-ea"/>
              </a:rPr>
              <a:t>는 암호화된 </a:t>
            </a:r>
            <a:r>
              <a:rPr lang="en-US" altLang="ko-KR" sz="1600" dirty="0">
                <a:latin typeface="+mn-ea"/>
              </a:rPr>
              <a:t>SMP(Security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Manager Protocol)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핸드셰이크를</a:t>
            </a:r>
            <a:r>
              <a:rPr lang="ko-KR" altLang="en-US" sz="1600" dirty="0">
                <a:latin typeface="+mn-ea"/>
              </a:rPr>
              <a:t> </a:t>
            </a:r>
            <a:r>
              <a:rPr lang="ko-KR" altLang="en-US" sz="1600" b="1" dirty="0">
                <a:latin typeface="+mn-ea"/>
              </a:rPr>
              <a:t>완전히 중계할 수 없음</a:t>
            </a:r>
            <a:br>
              <a:rPr lang="en-US" altLang="ko-KR" sz="1600" b="1" dirty="0">
                <a:latin typeface="+mn-ea"/>
              </a:rPr>
            </a:br>
            <a:r>
              <a:rPr lang="en-US" altLang="ko-KR" sz="1600" b="1" dirty="0">
                <a:latin typeface="+mn-ea"/>
              </a:rPr>
              <a:t>=&gt;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연결 직후 인증 실패로 </a:t>
            </a:r>
            <a:r>
              <a:rPr lang="ko-KR" altLang="en-US" sz="1600" b="1" dirty="0">
                <a:latin typeface="+mn-ea"/>
              </a:rPr>
              <a:t>즉시 연결 해제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b="1" dirty="0">
                <a:latin typeface="+mn-ea"/>
              </a:rPr>
              <a:t>BLE </a:t>
            </a:r>
            <a:r>
              <a:rPr lang="ko-KR" altLang="en-US" sz="1600" b="1" dirty="0" err="1">
                <a:latin typeface="+mn-ea"/>
              </a:rPr>
              <a:t>동글</a:t>
            </a:r>
            <a:r>
              <a:rPr lang="ko-KR" altLang="en-US" sz="1600" b="1" dirty="0">
                <a:latin typeface="+mn-ea"/>
              </a:rPr>
              <a:t> 간 충돌 오류 가능성</a:t>
            </a:r>
            <a:endParaRPr lang="en-US" altLang="ko-KR" sz="16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600" dirty="0">
                <a:latin typeface="+mn-ea"/>
              </a:rPr>
              <a:t>proxy </a:t>
            </a:r>
            <a:r>
              <a:rPr lang="ko-KR" altLang="en-US" sz="1600" dirty="0">
                <a:latin typeface="+mn-ea"/>
              </a:rPr>
              <a:t>또는 </a:t>
            </a:r>
            <a:r>
              <a:rPr lang="en-US" altLang="ko-KR" sz="1600" dirty="0">
                <a:latin typeface="+mn-ea"/>
              </a:rPr>
              <a:t>core </a:t>
            </a:r>
            <a:r>
              <a:rPr lang="ko-KR" altLang="en-US" sz="1600" dirty="0">
                <a:latin typeface="+mn-ea"/>
              </a:rPr>
              <a:t>인터페이스가 제대로 작동하지 않거나 </a:t>
            </a:r>
            <a:r>
              <a:rPr lang="en-US" altLang="ko-KR" sz="1600" b="1" dirty="0">
                <a:latin typeface="+mn-ea"/>
              </a:rPr>
              <a:t>BLE </a:t>
            </a:r>
            <a:r>
              <a:rPr lang="ko-KR" altLang="en-US" sz="1600" b="1" dirty="0" err="1">
                <a:latin typeface="+mn-ea"/>
              </a:rPr>
              <a:t>동글</a:t>
            </a:r>
            <a:r>
              <a:rPr lang="ko-KR" altLang="en-US" sz="1600" b="1" dirty="0">
                <a:latin typeface="+mn-ea"/>
              </a:rPr>
              <a:t> 간 충돌 가능</a:t>
            </a:r>
            <a:endParaRPr lang="en-US" altLang="ko-KR" sz="16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600" b="1" dirty="0">
                <a:latin typeface="+mn-ea"/>
              </a:rPr>
              <a:t>블루투스 </a:t>
            </a:r>
            <a:r>
              <a:rPr lang="ko-KR" altLang="en-US" sz="1600" b="1" dirty="0" err="1">
                <a:latin typeface="+mn-ea"/>
              </a:rPr>
              <a:t>동글</a:t>
            </a:r>
            <a:r>
              <a:rPr lang="ko-KR" altLang="en-US" sz="1600" b="1" dirty="0">
                <a:latin typeface="+mn-ea"/>
              </a:rPr>
              <a:t> 자체의 송수신 오류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01E311-A0B5-0860-98E2-A634A0F4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40" y="2667164"/>
            <a:ext cx="3386018" cy="262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F545-AB3F-7A99-215C-3B18EFCF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1C7E8-CA33-49B9-FBF0-50168A2E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26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712793-E772-D2ED-D03F-AE9734EFCBE3}"/>
              </a:ext>
            </a:extLst>
          </p:cNvPr>
          <p:cNvGrpSpPr/>
          <p:nvPr/>
        </p:nvGrpSpPr>
        <p:grpSpPr>
          <a:xfrm>
            <a:off x="426707" y="835131"/>
            <a:ext cx="2546697" cy="400110"/>
            <a:chOff x="426707" y="780267"/>
            <a:chExt cx="254669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DD8CD-F191-7688-C579-C5D47EFDC9BB}"/>
                </a:ext>
              </a:extLst>
            </p:cNvPr>
            <p:cNvSpPr/>
            <p:nvPr/>
          </p:nvSpPr>
          <p:spPr>
            <a:xfrm>
              <a:off x="528504" y="780267"/>
              <a:ext cx="24449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BLE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조명 해킹</a:t>
              </a:r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C22E36A-05EC-479A-6540-7C9AB9884BA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9E9F80-0BF9-8CEE-B971-930E5100C11A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22127-DA64-D1A2-1BA5-7824E964188C}"/>
              </a:ext>
            </a:extLst>
          </p:cNvPr>
          <p:cNvSpPr txBox="1"/>
          <p:nvPr/>
        </p:nvSpPr>
        <p:spPr>
          <a:xfrm>
            <a:off x="477605" y="1301700"/>
            <a:ext cx="8982697" cy="414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4.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/>
                <a:cs typeface="KoPubWorld돋움체_Pro Bold" panose="00000800000000000000" pitchFamily="50" charset="-127"/>
              </a:rPr>
              <a:t> 해결 방안 모색</a:t>
            </a:r>
            <a:endParaRPr lang="en-US" altLang="ko-KR" sz="1600" dirty="0">
              <a:latin typeface="나눔스퀘어 Bold" panose="020B0600000101010101" pitchFamily="50" charset="-127"/>
              <a:ea typeface="나눔스퀘어 Bold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78E8B6-F480-21D9-D646-B6ACCF8FE354}"/>
              </a:ext>
            </a:extLst>
          </p:cNvPr>
          <p:cNvSpPr txBox="1"/>
          <p:nvPr/>
        </p:nvSpPr>
        <p:spPr>
          <a:xfrm>
            <a:off x="902178" y="1782183"/>
            <a:ext cx="7839485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인증이 약한 다른 </a:t>
            </a:r>
            <a:r>
              <a:rPr lang="en-US" altLang="ko-KR" sz="1600" b="1" dirty="0"/>
              <a:t>BLE </a:t>
            </a:r>
            <a:r>
              <a:rPr lang="ko-KR" altLang="en-US" sz="1600" b="1" dirty="0"/>
              <a:t>어플 사용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/>
              <a:t>Just Works </a:t>
            </a:r>
            <a:r>
              <a:rPr lang="ko-KR" altLang="en-US" sz="1600" dirty="0" err="1"/>
              <a:t>페어링</a:t>
            </a:r>
            <a:r>
              <a:rPr lang="ko-KR" altLang="en-US" sz="1600" dirty="0"/>
              <a:t> 사용 </a:t>
            </a:r>
            <a:r>
              <a:rPr lang="en-US" altLang="ko-KR" sz="1600" dirty="0"/>
              <a:t>+ </a:t>
            </a:r>
            <a:r>
              <a:rPr lang="ko-KR" altLang="en-US" sz="1600" dirty="0"/>
              <a:t>인증 없는 </a:t>
            </a:r>
            <a:r>
              <a:rPr lang="en-US" altLang="ko-KR" sz="1600" dirty="0"/>
              <a:t>GATT </a:t>
            </a:r>
            <a:r>
              <a:rPr lang="ko-KR" altLang="en-US" sz="1600" dirty="0"/>
              <a:t>쓰기 구조의 </a:t>
            </a:r>
            <a:r>
              <a:rPr lang="en-US" altLang="ko-KR" sz="1600" dirty="0"/>
              <a:t>BLE </a:t>
            </a:r>
            <a:r>
              <a:rPr lang="ko-KR" altLang="en-US" sz="1600" dirty="0"/>
              <a:t>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현재 </a:t>
            </a:r>
            <a:r>
              <a:rPr lang="en-US" altLang="ko-KR" sz="1600" dirty="0" err="1"/>
              <a:t>BtleJuice</a:t>
            </a:r>
            <a:r>
              <a:rPr lang="ko-KR" altLang="en-US" sz="1600" dirty="0" err="1"/>
              <a:t>에</a:t>
            </a:r>
            <a:r>
              <a:rPr lang="ko-KR" altLang="en-US" sz="1600" dirty="0"/>
              <a:t> 좀 더 </a:t>
            </a:r>
            <a:r>
              <a:rPr lang="ko-KR" altLang="en-US" sz="1600" b="1" dirty="0"/>
              <a:t>최적화된 </a:t>
            </a:r>
            <a:r>
              <a:rPr lang="ko-KR" altLang="en-US" sz="1600" b="1" dirty="0" err="1"/>
              <a:t>동글</a:t>
            </a:r>
            <a:r>
              <a:rPr lang="ko-KR" altLang="en-US" sz="1600" b="1" dirty="0"/>
              <a:t> 사용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다른 </a:t>
            </a:r>
            <a:r>
              <a:rPr lang="en-US" altLang="ko-KR" sz="1600" b="1" dirty="0"/>
              <a:t>BLE </a:t>
            </a:r>
            <a:r>
              <a:rPr lang="ko-KR" altLang="en-US" sz="1600" b="1" dirty="0"/>
              <a:t>프레임 워크를 사용</a:t>
            </a:r>
            <a:r>
              <a:rPr lang="ko-KR" altLang="en-US" sz="1600" dirty="0"/>
              <a:t>한 공격 시도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/>
              <a:t>GATTacker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Bettercap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InjectaBLE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BtleJack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4098" name="Picture 2" descr="Picture24">
            <a:extLst>
              <a:ext uri="{FF2B5EF4-FFF2-40B4-BE49-F238E27FC236}">
                <a16:creationId xmlns:a16="http://schemas.microsoft.com/office/drawing/2014/main" id="{2F82BC4C-C442-6536-55FA-F1E3558CA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94" y="3908397"/>
            <a:ext cx="3676768" cy="19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5-1">
            <a:extLst>
              <a:ext uri="{FF2B5EF4-FFF2-40B4-BE49-F238E27FC236}">
                <a16:creationId xmlns:a16="http://schemas.microsoft.com/office/drawing/2014/main" id="{BAB316AA-5882-B41E-A130-348BBB5A3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97" y="3897226"/>
            <a:ext cx="3789809" cy="19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91FCB7-F75E-A299-27BA-0F5F5AC61967}"/>
              </a:ext>
            </a:extLst>
          </p:cNvPr>
          <p:cNvSpPr txBox="1"/>
          <p:nvPr/>
        </p:nvSpPr>
        <p:spPr>
          <a:xfrm>
            <a:off x="902178" y="6042325"/>
            <a:ext cx="8058942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+mn-ea"/>
              </a:rPr>
              <a:t>예상 결과</a:t>
            </a:r>
            <a:r>
              <a:rPr kumimoji="1" lang="en-US" altLang="ko-KR" sz="1600" dirty="0">
                <a:latin typeface="+mn-ea"/>
              </a:rPr>
              <a:t>: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GATT </a:t>
            </a:r>
            <a:r>
              <a:rPr kumimoji="1" lang="ko-KR" altLang="en-US" sz="1600" dirty="0">
                <a:latin typeface="+mn-ea"/>
              </a:rPr>
              <a:t>요청 패킷이 실시간으로 중계되고 패킷 재전송 및 쓰기가 가능해짐</a:t>
            </a:r>
          </a:p>
        </p:txBody>
      </p:sp>
    </p:spTree>
    <p:extLst>
      <p:ext uri="{BB962C8B-B14F-4D97-AF65-F5344CB8AC3E}">
        <p14:creationId xmlns:p14="http://schemas.microsoft.com/office/powerpoint/2010/main" val="247846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AF545-AB3F-7A99-215C-3B18EFCF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81C7E8-CA33-49B9-FBF0-50168A2E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27</a:t>
            </a:fld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712793-E772-D2ED-D03F-AE9734EFCBE3}"/>
              </a:ext>
            </a:extLst>
          </p:cNvPr>
          <p:cNvGrpSpPr/>
          <p:nvPr/>
        </p:nvGrpSpPr>
        <p:grpSpPr>
          <a:xfrm>
            <a:off x="377109" y="748205"/>
            <a:ext cx="4345500" cy="861774"/>
            <a:chOff x="426707" y="628027"/>
            <a:chExt cx="4871325" cy="8617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DD8CD-F191-7688-C579-C5D47EFDC9BB}"/>
                </a:ext>
              </a:extLst>
            </p:cNvPr>
            <p:cNvSpPr/>
            <p:nvPr/>
          </p:nvSpPr>
          <p:spPr>
            <a:xfrm>
              <a:off x="528504" y="628027"/>
              <a:ext cx="4769528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spcBef>
                  <a:spcPts val="600"/>
                </a:spcBef>
              </a:pP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단계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AR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기기 데이터 변조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 예정</a:t>
              </a: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en-US" altLang="ko-KR" sz="2000" dirty="0">
                <a:solidFill>
                  <a:schemeClr val="tx1"/>
                </a:solidFill>
                <a:ea typeface="나눔스퀘어 Bold" panose="020B0600000101010101" pitchFamily="50" charset="-127"/>
                <a:cs typeface="KoPubWorld돋움체_Pro Bold" panose="00000800000000000000" pitchFamily="50" charset="-127"/>
              </a:endParaRPr>
            </a:p>
            <a:p>
              <a:endParaRPr lang="ko-Kore-KR" altLang="en-US" sz="2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C22E36A-05EC-479A-6540-7C9AB9884BAC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9E9F80-0BF9-8CEE-B971-930E5100C11A}"/>
              </a:ext>
            </a:extLst>
          </p:cNvPr>
          <p:cNvSpPr/>
          <p:nvPr/>
        </p:nvSpPr>
        <p:spPr>
          <a:xfrm>
            <a:off x="65713" y="96417"/>
            <a:ext cx="4953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내용 및 중간 결과물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E062E4-7303-E93E-4B8F-6342F304A410}"/>
              </a:ext>
            </a:extLst>
          </p:cNvPr>
          <p:cNvSpPr txBox="1"/>
          <p:nvPr/>
        </p:nvSpPr>
        <p:spPr>
          <a:xfrm>
            <a:off x="933031" y="4840083"/>
            <a:ext cx="769381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dirty="0"/>
              <a:t>AR suit / headset </a:t>
            </a:r>
            <a:r>
              <a:rPr kumimoji="1" lang="ko-KR" altLang="en-US" dirty="0"/>
              <a:t>구매 완료</a:t>
            </a:r>
            <a:r>
              <a:rPr kumimoji="1" lang="en-US" altLang="ko-KR" dirty="0"/>
              <a:t>(</a:t>
            </a:r>
            <a:r>
              <a:rPr kumimoji="1" lang="ko-KR" altLang="en-US" dirty="0"/>
              <a:t>배송 예정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칼리 리눅스를 이용해 중간자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(MITM)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환경을 구축</a:t>
            </a:r>
            <a:endParaRPr lang="en-US" altLang="ko-KR" dirty="0">
              <a:solidFill>
                <a:srgbClr val="000000"/>
              </a:solidFill>
              <a:latin typeface="-webkit-standard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계속해서 실시간 데이터 변조 및 재전송 공격 가능여부 실험</a:t>
            </a:r>
            <a:endParaRPr kumimoji="1" lang="ko-KR" altLang="en-US" dirty="0"/>
          </a:p>
        </p:txBody>
      </p:sp>
      <p:pic>
        <p:nvPicPr>
          <p:cNvPr id="8" name="그림 7" descr="컴퓨터, 텍스트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24CBCA-3A8A-A9DE-A83E-B12050A1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591"/>
          <a:stretch>
            <a:fillRect/>
          </a:stretch>
        </p:blipFill>
        <p:spPr>
          <a:xfrm>
            <a:off x="1905966" y="1479812"/>
            <a:ext cx="6554853" cy="319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8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5775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Ⅴ</a:t>
            </a:r>
            <a:r>
              <a:rPr kumimoji="1" lang="en-US" altLang="ko-KR" sz="36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3600" b="1" spc="-150" dirty="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프로젝트 향후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CFB529-8BD8-4823-B6AA-AD8DE4EA4C1D}"/>
              </a:ext>
            </a:extLst>
          </p:cNvPr>
          <p:cNvSpPr/>
          <p:nvPr/>
        </p:nvSpPr>
        <p:spPr>
          <a:xfrm>
            <a:off x="523263" y="1492202"/>
            <a:ext cx="6331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무선 네트워크 프로토콜 취약점 및 </a:t>
            </a:r>
            <a:endParaRPr kumimoji="1" lang="en-US" altLang="ko-KR" sz="1600" spc="-150" dirty="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  <a:p>
            <a: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AR </a:t>
            </a: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기기에서의 악용 사례 분석</a:t>
            </a:r>
          </a:p>
        </p:txBody>
      </p:sp>
    </p:spTree>
    <p:extLst>
      <p:ext uri="{BB962C8B-B14F-4D97-AF65-F5344CB8AC3E}">
        <p14:creationId xmlns:p14="http://schemas.microsoft.com/office/powerpoint/2010/main" val="483563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1C0EE-DCE1-5A6A-049B-938510BA7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3AB87D45-49AF-0B42-86DF-88F3A539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29</a:t>
            </a:fld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DE4B38-5765-E6DB-1CA2-2B054E164B95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24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ayalam MN" pitchFamily="2" charset="0"/>
              </a:rPr>
              <a:t>Ⅵ.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프로젝트 향후 계획</a:t>
            </a:r>
            <a:endParaRPr kumimoji="1" lang="en-US" altLang="ko-KR" sz="2400" spc="-15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7712237-9CE4-1D33-784E-F93C6F16FDCD}"/>
              </a:ext>
            </a:extLst>
          </p:cNvPr>
          <p:cNvSpPr/>
          <p:nvPr/>
        </p:nvSpPr>
        <p:spPr>
          <a:xfrm>
            <a:off x="528504" y="1486265"/>
            <a:ext cx="8920800" cy="1223932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en-US" altLang="ko-KR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기기에 공격 실행 </a:t>
            </a:r>
            <a:endParaRPr lang="en-US" altLang="ko-KR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무선 프로토콜의 취약점을 직접 확인 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3F39287-3AA3-8E87-4C3D-30EEAE19F7FD}"/>
              </a:ext>
            </a:extLst>
          </p:cNvPr>
          <p:cNvSpPr/>
          <p:nvPr/>
        </p:nvSpPr>
        <p:spPr>
          <a:xfrm>
            <a:off x="528504" y="3125507"/>
            <a:ext cx="8920800" cy="1223932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성공 후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솔루션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 </a:t>
            </a:r>
            <a:endParaRPr lang="en-US" altLang="ko-KR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14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딥러닝을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활용한 </a:t>
            </a:r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보안 솔루션 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659777-0F9E-1284-518D-075C04B23967}"/>
              </a:ext>
            </a:extLst>
          </p:cNvPr>
          <p:cNvSpPr/>
          <p:nvPr/>
        </p:nvSpPr>
        <p:spPr>
          <a:xfrm>
            <a:off x="528504" y="4739320"/>
            <a:ext cx="8920800" cy="1223932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시현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후 </a:t>
            </a:r>
            <a:r>
              <a:rPr lang="ko-KR" altLang="en-US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작품 전시회 출품 및 논문 작성</a:t>
            </a:r>
            <a:endParaRPr lang="en-US" altLang="ko-KR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9579AC-830A-8CAC-9F31-70DBD910D8D3}"/>
              </a:ext>
            </a:extLst>
          </p:cNvPr>
          <p:cNvGrpSpPr/>
          <p:nvPr/>
        </p:nvGrpSpPr>
        <p:grpSpPr>
          <a:xfrm>
            <a:off x="426707" y="835131"/>
            <a:ext cx="2139534" cy="400110"/>
            <a:chOff x="426707" y="780267"/>
            <a:chExt cx="2139534" cy="40011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97D0C23-DE97-D7D6-36E2-AE9B4F75C8B1}"/>
                </a:ext>
              </a:extLst>
            </p:cNvPr>
            <p:cNvSpPr/>
            <p:nvPr/>
          </p:nvSpPr>
          <p:spPr>
            <a:xfrm>
              <a:off x="528504" y="780267"/>
              <a:ext cx="20377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향후 계획</a:t>
              </a:r>
              <a:endParaRPr lang="ko-Kore-KR" altLang="en-US" sz="20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A393EE9-BDD0-BAF1-E3A7-749497CFB9B6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456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499A795B-AEDA-9340-96B1-7B51D7C8D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FAA232-9D71-5248-80ED-BF37EB07F537}"/>
              </a:ext>
            </a:extLst>
          </p:cNvPr>
          <p:cNvSpPr/>
          <p:nvPr/>
        </p:nvSpPr>
        <p:spPr>
          <a:xfrm>
            <a:off x="0" y="989901"/>
            <a:ext cx="9906000" cy="215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816654-703F-044E-AAD9-3A55F8EC7AD5}"/>
              </a:ext>
            </a:extLst>
          </p:cNvPr>
          <p:cNvSpPr/>
          <p:nvPr/>
        </p:nvSpPr>
        <p:spPr>
          <a:xfrm>
            <a:off x="272607" y="204446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tabLst>
                <a:tab pos="2333641" algn="l"/>
              </a:tabLst>
            </a:pPr>
            <a:r>
              <a:rPr kumimoji="1" lang="en-US" altLang="ko-KR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Ⅰ. </a:t>
            </a:r>
            <a:r>
              <a:rPr kumimoji="1" lang="ko-KR" altLang="en-US" sz="3600" b="1" spc="-150">
                <a:gradFill>
                  <a:gsLst>
                    <a:gs pos="0">
                      <a:srgbClr val="1A93CA"/>
                    </a:gs>
                    <a:gs pos="76000">
                      <a:srgbClr val="00498E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ayalam MN" pitchFamily="2" charset="0"/>
              </a:rPr>
              <a:t>연구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81640D-BC6C-1A4D-9995-95823E18B75F}"/>
              </a:ext>
            </a:extLst>
          </p:cNvPr>
          <p:cNvSpPr/>
          <p:nvPr/>
        </p:nvSpPr>
        <p:spPr>
          <a:xfrm>
            <a:off x="368861" y="1490851"/>
            <a:ext cx="6331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무선 네트워크 프로토콜 취약점 및 </a:t>
            </a:r>
            <a:endParaRPr kumimoji="1" lang="en-US" altLang="ko-KR" sz="1600" spc="-150" dirty="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  <a:p>
            <a: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AR </a:t>
            </a:r>
            <a:r>
              <a:rPr kumimoji="1" lang="ko-KR" altLang="en-US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기기에서의 악용 사례 분석</a:t>
            </a:r>
            <a:br>
              <a:rPr kumimoji="1" lang="en-US" altLang="ko-KR" sz="1600" spc="-150" dirty="0">
                <a:solidFill>
                  <a:srgbClr val="1A93C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</a:br>
            <a:endParaRPr kumimoji="1" lang="ko-KR" altLang="en-US" sz="1600" spc="-150" dirty="0">
              <a:solidFill>
                <a:srgbClr val="1A93C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ayalam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23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7F25-5C04-8FF9-E9EA-0F1A4D76D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B735E3A8-9A7B-04A9-3F6C-C38AE4F4E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6859"/>
          <a:stretch/>
        </p:blipFill>
        <p:spPr>
          <a:xfrm>
            <a:off x="0" y="0"/>
            <a:ext cx="990598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726C98-C1BF-3BF6-B929-53DF4420C9BF}"/>
              </a:ext>
            </a:extLst>
          </p:cNvPr>
          <p:cNvSpPr/>
          <p:nvPr/>
        </p:nvSpPr>
        <p:spPr>
          <a:xfrm>
            <a:off x="-13" y="0"/>
            <a:ext cx="9906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sz="36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A932E2F-EF86-B5C2-546C-D1875440D91E}"/>
              </a:ext>
            </a:extLst>
          </p:cNvPr>
          <p:cNvSpPr txBox="1"/>
          <p:nvPr/>
        </p:nvSpPr>
        <p:spPr>
          <a:xfrm>
            <a:off x="3446003" y="3105834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 </a:t>
            </a:r>
            <a:r>
              <a:rPr kumimoji="1" lang="en-US" altLang="ko-KR" sz="3600" b="1" spc="1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</a:t>
            </a:r>
            <a:endParaRPr kumimoji="1" lang="ko-Kore-KR" altLang="en-US" sz="3600" b="1" spc="1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72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4759-5338-7072-1212-E9A48EA1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1586EC-C890-A8BF-A28E-84DBD1F1EE4D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3641" algn="l"/>
              </a:tabLst>
              <a:defRPr/>
            </a:pPr>
            <a:r>
              <a:rPr kumimoji="0" lang="en-US" altLang="ko-KR" sz="2400" b="0" i="0" u="none" strike="noStrike" kern="1200" cap="none" spc="-7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Ⅰ</a:t>
            </a:r>
            <a:r>
              <a:rPr kumimoji="1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목표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7D7C99-3C6F-5B62-8342-1403E4CA4BC8}"/>
              </a:ext>
            </a:extLst>
          </p:cNvPr>
          <p:cNvGrpSpPr/>
          <p:nvPr/>
        </p:nvGrpSpPr>
        <p:grpSpPr>
          <a:xfrm>
            <a:off x="426707" y="835131"/>
            <a:ext cx="1273913" cy="400110"/>
            <a:chOff x="426707" y="780267"/>
            <a:chExt cx="1273913" cy="40011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C6E9966-2947-82BD-EB9F-D19C530344AF}"/>
                </a:ext>
              </a:extLst>
            </p:cNvPr>
            <p:cNvSpPr/>
            <p:nvPr/>
          </p:nvSpPr>
          <p:spPr>
            <a:xfrm>
              <a:off x="528504" y="780267"/>
              <a:ext cx="1172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Calibri" panose="020F0502020204030204"/>
                  <a:ea typeface="나눔스퀘어 ExtraBold" panose="020B0600000101010101" pitchFamily="50" charset="-127"/>
                </a:rPr>
                <a:t>변경사항 </a:t>
              </a:r>
              <a:endParaRPr kumimoji="0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A60EB05-DA5A-2CCA-73AB-48486CFA88E4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176FE6-4EC5-3541-30BF-3B3F40853C58}"/>
              </a:ext>
            </a:extLst>
          </p:cNvPr>
          <p:cNvSpPr txBox="1"/>
          <p:nvPr/>
        </p:nvSpPr>
        <p:spPr>
          <a:xfrm>
            <a:off x="709057" y="4223398"/>
            <a:ext cx="882513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제목은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기기의 취약점을 분석 위주였으나 현재 진행하고 있는 연구는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 취약점 분석보다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무선 네트워크 프로토콜 취약점 분석에 중점을 두고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있다가 파악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기기가 핵심이던 기존 제목에서 무선 네트워크 프로토콜의 취약점을 핵심으로 잡고 이를 바탕으로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AR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기기에서의 악용 사례를 분석 및 실제 공격 실험 진행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으로 변경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2DB54-3355-0BDA-8F5B-87F2108569B3}"/>
              </a:ext>
            </a:extLst>
          </p:cNvPr>
          <p:cNvSpPr txBox="1"/>
          <p:nvPr/>
        </p:nvSpPr>
        <p:spPr>
          <a:xfrm>
            <a:off x="594756" y="1486521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00FF"/>
                </a:solidFill>
                <a:latin typeface="나눔스퀘어OTF Bold"/>
              </a:rPr>
              <a:t>기존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12E96-89D1-247D-0DEC-896E1BCCB82C}"/>
              </a:ext>
            </a:extLst>
          </p:cNvPr>
          <p:cNvSpPr txBox="1"/>
          <p:nvPr/>
        </p:nvSpPr>
        <p:spPr>
          <a:xfrm>
            <a:off x="1823557" y="1766632"/>
            <a:ext cx="6072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OTF Bold"/>
              </a:rPr>
              <a:t>AR</a:t>
            </a:r>
            <a:r>
              <a:rPr lang="ko-KR" altLang="en-US" sz="2400" b="1" dirty="0">
                <a:latin typeface="나눔스퀘어OTF Bold"/>
              </a:rPr>
              <a:t>기기의 무선 네트워크 취약점 분석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C1FBF-E8D8-9FCF-932B-6CFE89190671}"/>
              </a:ext>
            </a:extLst>
          </p:cNvPr>
          <p:cNvSpPr txBox="1"/>
          <p:nvPr/>
        </p:nvSpPr>
        <p:spPr>
          <a:xfrm>
            <a:off x="594756" y="2932572"/>
            <a:ext cx="338746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00FF"/>
                </a:solidFill>
                <a:latin typeface="나눔스퀘어OTF Bold"/>
              </a:rPr>
              <a:t>계획</a:t>
            </a:r>
            <a:r>
              <a:rPr lang="en-US" altLang="ko-KR" sz="2000" b="1" dirty="0">
                <a:solidFill>
                  <a:srgbClr val="0000FF"/>
                </a:solidFill>
                <a:latin typeface="나눔스퀘어OTF Bold"/>
              </a:rPr>
              <a:t>/</a:t>
            </a:r>
            <a:r>
              <a:rPr lang="ko-KR" altLang="en-US" sz="2000" b="1" dirty="0">
                <a:solidFill>
                  <a:srgbClr val="0000FF"/>
                </a:solidFill>
                <a:latin typeface="나눔스퀘어OTF Bold"/>
              </a:rPr>
              <a:t>중간 발표 코멘트 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C0598-A995-5C1F-29A9-300AC68B458C}"/>
              </a:ext>
            </a:extLst>
          </p:cNvPr>
          <p:cNvSpPr txBox="1"/>
          <p:nvPr/>
        </p:nvSpPr>
        <p:spPr>
          <a:xfrm>
            <a:off x="784250" y="3420067"/>
            <a:ext cx="897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OTF Bold"/>
              </a:rPr>
              <a:t>무선 네트워크 프로토콜 취약점 및 </a:t>
            </a:r>
            <a:r>
              <a:rPr lang="en-US" altLang="ko-KR" sz="2400" b="1" dirty="0">
                <a:latin typeface="나눔스퀘어OTF Bold"/>
              </a:rPr>
              <a:t>AR</a:t>
            </a:r>
            <a:r>
              <a:rPr lang="ko-KR" altLang="en-US" sz="2400" b="1" dirty="0">
                <a:latin typeface="나눔스퀘어OTF Bold"/>
              </a:rPr>
              <a:t>기기에서 악용 사례 분석 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D332F80-228E-4E3D-4FCF-C5A4247DF032}"/>
              </a:ext>
            </a:extLst>
          </p:cNvPr>
          <p:cNvSpPr/>
          <p:nvPr/>
        </p:nvSpPr>
        <p:spPr>
          <a:xfrm>
            <a:off x="4680317" y="2386487"/>
            <a:ext cx="654008" cy="858810"/>
          </a:xfrm>
          <a:prstGeom prst="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00FF"/>
                </a:solidFill>
              </a:ln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12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729C2-441D-8E2F-86EA-F6F36002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C6C9B60-20AA-8996-BE3F-5AA66918D97F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3641" algn="l"/>
              </a:tabLst>
              <a:defRPr/>
            </a:pPr>
            <a:r>
              <a:rPr kumimoji="0" lang="en-US" altLang="ko-KR" sz="2400" b="0" i="0" u="none" strike="noStrike" kern="1200" cap="none" spc="-7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Ⅰ</a:t>
            </a:r>
            <a:r>
              <a:rPr kumimoji="1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목표</a:t>
            </a: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FCF9CA01-D8A4-EE0B-2CFA-91935C15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927E6-8B9F-0640-88B8-E9C1DF98228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94087-C348-8FF0-C80B-5DE5FBF27A9C}"/>
              </a:ext>
            </a:extLst>
          </p:cNvPr>
          <p:cNvGrpSpPr/>
          <p:nvPr/>
        </p:nvGrpSpPr>
        <p:grpSpPr>
          <a:xfrm>
            <a:off x="426707" y="835131"/>
            <a:ext cx="2000650" cy="400110"/>
            <a:chOff x="426707" y="780267"/>
            <a:chExt cx="2000650" cy="40011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62E1347-865E-827B-EEA9-3D5923A412BB}"/>
                </a:ext>
              </a:extLst>
            </p:cNvPr>
            <p:cNvSpPr/>
            <p:nvPr/>
          </p:nvSpPr>
          <p:spPr>
            <a:xfrm>
              <a:off x="528504" y="780267"/>
              <a:ext cx="18988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Calibri" panose="020F0502020204030204"/>
                  <a:ea typeface="나눔스퀘어 ExtraBold" panose="020B0600000101010101" pitchFamily="50" charset="-127"/>
                </a:rPr>
                <a:t>Bluetooth 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Calibri" panose="020F0502020204030204"/>
                  <a:ea typeface="나눔스퀘어 ExtraBold" panose="020B0600000101010101" pitchFamily="50" charset="-127"/>
                </a:rPr>
                <a:t>취약점 </a:t>
              </a:r>
              <a:endParaRPr kumimoji="0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B5875D0-3352-F476-B329-D9DA1E599529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C27494-5919-5CE2-F895-FF0C0B9EEE6A}"/>
              </a:ext>
            </a:extLst>
          </p:cNvPr>
          <p:cNvSpPr txBox="1"/>
          <p:nvPr/>
        </p:nvSpPr>
        <p:spPr>
          <a:xfrm>
            <a:off x="540435" y="1349722"/>
            <a:ext cx="8825130" cy="459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불안전한 암호화 방식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 4.1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이하의 버전은 암호화 방식이 취약하여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도청 및 중간자 공격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취약성이 매우 높음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BLE 4.2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이상의 버전은 </a:t>
            </a:r>
            <a:r>
              <a:rPr lang="en-US" altLang="ko-KR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ECDH </a:t>
            </a:r>
            <a:r>
              <a:rPr lang="ko-KR" altLang="en-US" sz="1600" b="1" dirty="0" err="1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키교환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방식을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ECDH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공개키를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서명 없이 전송하여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중간자 공격에 취약하다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취약한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페어링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방식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Just Works 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개입 없이도 자동으로 연결 </a:t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중간자 공격 취약</a:t>
            </a:r>
            <a:endParaRPr lang="en-US" altLang="ko-KR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Passkey Entry : 6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자리의 숫자를 입력하여 인증하는 방식 </a:t>
            </a:r>
            <a:b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</a:b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	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=&gt; </a:t>
            </a:r>
            <a:r>
              <a:rPr lang="ko-KR" altLang="en-US" sz="1600" b="1" dirty="0" err="1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브루트포스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공격 취약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OOB : NFC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다른 채널을 통해 키를 교환 </a:t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구현에 어려워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 사용 </a:t>
            </a:r>
            <a:r>
              <a:rPr lang="en-US" altLang="ko-KR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Picture 4" descr="Bluetooth vs. WiFi for IoT Projects">
            <a:extLst>
              <a:ext uri="{FF2B5EF4-FFF2-40B4-BE49-F238E27FC236}">
                <a16:creationId xmlns:a16="http://schemas.microsoft.com/office/drawing/2014/main" id="{FDFEE9E3-663E-E7EF-37DF-7ACBBC501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27" y="3885487"/>
            <a:ext cx="2351467" cy="13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n-In-The-Middle attack. | Download Scientific Diagram">
            <a:extLst>
              <a:ext uri="{FF2B5EF4-FFF2-40B4-BE49-F238E27FC236}">
                <a16:creationId xmlns:a16="http://schemas.microsoft.com/office/drawing/2014/main" id="{20328175-9648-B572-055F-5F6B389BA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10" y="3429000"/>
            <a:ext cx="3238150" cy="220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45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B1C5E-A415-B450-D21D-EC91B79C3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B3EF7D6-36B2-EA00-EA92-4B5342FD027C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3641" algn="l"/>
              </a:tabLst>
              <a:defRPr/>
            </a:pPr>
            <a:r>
              <a:rPr kumimoji="0" lang="en-US" altLang="ko-KR" sz="2400" b="0" i="0" u="none" strike="noStrike" kern="1200" cap="none" spc="-7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Ⅰ</a:t>
            </a:r>
            <a:r>
              <a:rPr kumimoji="1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목표</a:t>
            </a: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5B3DB5C0-9934-CE29-7D50-8D2B387A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92875"/>
            <a:ext cx="22288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927E6-8B9F-0640-88B8-E9C1DF98228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F6BDCC-0077-FBA8-9335-6B444C3B4A03}"/>
              </a:ext>
            </a:extLst>
          </p:cNvPr>
          <p:cNvGrpSpPr/>
          <p:nvPr/>
        </p:nvGrpSpPr>
        <p:grpSpPr>
          <a:xfrm>
            <a:off x="426707" y="835131"/>
            <a:ext cx="1663443" cy="400110"/>
            <a:chOff x="426707" y="780267"/>
            <a:chExt cx="1663443" cy="40011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0701262-C893-9A9D-426C-1822D195E824}"/>
                </a:ext>
              </a:extLst>
            </p:cNvPr>
            <p:cNvSpPr/>
            <p:nvPr/>
          </p:nvSpPr>
          <p:spPr>
            <a:xfrm>
              <a:off x="528504" y="780267"/>
              <a:ext cx="15616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Calibri" panose="020F0502020204030204"/>
                  <a:ea typeface="나눔스퀘어 ExtraBold" panose="020B0600000101010101" pitchFamily="50" charset="-127"/>
                </a:rPr>
                <a:t>WLAN 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Calibri" panose="020F0502020204030204"/>
                  <a:ea typeface="나눔스퀘어 ExtraBold" panose="020B0600000101010101" pitchFamily="50" charset="-127"/>
                </a:rPr>
                <a:t>취약점 </a:t>
              </a:r>
              <a:endParaRPr kumimoji="0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13CAEDC4-887A-EF0D-5177-E304AE67AF1F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4F8D71-3870-71B2-9142-2DEACC2A593A}"/>
              </a:ext>
            </a:extLst>
          </p:cNvPr>
          <p:cNvSpPr txBox="1"/>
          <p:nvPr/>
        </p:nvSpPr>
        <p:spPr>
          <a:xfrm>
            <a:off x="540435" y="1349722"/>
            <a:ext cx="882513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불안전한 암호화 방식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주로 사용하는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WPA2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4-way handshake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기반의 키 교환 구조 사용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 교환 과정에서 공격자는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세션 키를 반복적으로 재설정하게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암호화된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트래픽을 복호화 하거나 재전송 가능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8" name="Picture 6" descr="Bluetooth vs. WiFi for IoT Projects">
            <a:extLst>
              <a:ext uri="{FF2B5EF4-FFF2-40B4-BE49-F238E27FC236}">
                <a16:creationId xmlns:a16="http://schemas.microsoft.com/office/drawing/2014/main" id="{6745DC7A-9142-DED3-3828-533E683EA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15" y="3520485"/>
            <a:ext cx="3631070" cy="22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430EA-1A44-10D7-A72B-902CBFA57C6B}"/>
              </a:ext>
            </a:extLst>
          </p:cNvPr>
          <p:cNvSpPr txBox="1"/>
          <p:nvPr/>
        </p:nvSpPr>
        <p:spPr>
          <a:xfrm>
            <a:off x="477605" y="3080623"/>
            <a:ext cx="5260255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취약한 인증 및 연결 방식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네트워크 및 개방형 네트워크의 경우 대부분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없이 접속 가능 </a:t>
            </a:r>
            <a:endParaRPr lang="en-US" altLang="ko-KR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  <a:defRPr/>
            </a:pPr>
            <a:r>
              <a:rPr lang="en-US" altLang="ko-KR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Evil Twin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공격에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취약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절차가 있는 환경에서도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재연결을 위한 요청이 주기적으로 전송됨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Symbol" panose="05050102010706020507" pitchFamily="18" charset="2"/>
              <a:buChar char="Þ"/>
              <a:defRPr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공격자는 이전 연결 정보와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주소 기반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추적 및 정보 피싱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8" name="Picture 4" descr="Wi-Fi CERTIFIED WPA3™ December 2020 update brings new protections against  active attacks: Operating Channel Validation and Beacon Protection | Wi-Fi  Alliance">
            <a:extLst>
              <a:ext uri="{FF2B5EF4-FFF2-40B4-BE49-F238E27FC236}">
                <a16:creationId xmlns:a16="http://schemas.microsoft.com/office/drawing/2014/main" id="{A24BF246-5805-E9DC-AA5D-63A44E8F4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15" y="3211789"/>
            <a:ext cx="3723865" cy="306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15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06911-2769-CB3F-4A01-F208935D0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DE038D1-43AC-52D4-2F5B-B6838CC8DA8F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3641" algn="l"/>
              </a:tabLst>
              <a:defRPr/>
            </a:pPr>
            <a:r>
              <a:rPr kumimoji="0" lang="en-US" altLang="ko-KR" sz="2400" b="0" i="0" u="none" strike="noStrike" kern="1200" cap="none" spc="-7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Ⅰ</a:t>
            </a:r>
            <a:r>
              <a:rPr kumimoji="1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목표</a:t>
            </a: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CBA6E7E1-6581-F8FE-8C91-95626A71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92875"/>
            <a:ext cx="22288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927E6-8B9F-0640-88B8-E9C1DF98228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1D42E5-3085-1B6F-2645-D3E798FF8B4D}"/>
              </a:ext>
            </a:extLst>
          </p:cNvPr>
          <p:cNvGrpSpPr/>
          <p:nvPr/>
        </p:nvGrpSpPr>
        <p:grpSpPr>
          <a:xfrm>
            <a:off x="426707" y="835131"/>
            <a:ext cx="2048164" cy="400110"/>
            <a:chOff x="426707" y="780267"/>
            <a:chExt cx="2048164" cy="40011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AB029BD-01EA-25AB-4044-7309ED7BE255}"/>
                </a:ext>
              </a:extLst>
            </p:cNvPr>
            <p:cNvSpPr/>
            <p:nvPr/>
          </p:nvSpPr>
          <p:spPr>
            <a:xfrm>
              <a:off x="528504" y="780267"/>
              <a:ext cx="1946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Calibri" panose="020F0502020204030204"/>
                  <a:ea typeface="나눔스퀘어 ExtraBold" panose="020B0600000101010101" pitchFamily="50" charset="-127"/>
                </a:rPr>
                <a:t>AR</a:t>
              </a: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Calibri" panose="020F0502020204030204"/>
                  <a:ea typeface="나눔스퀘어 ExtraBold" panose="020B0600000101010101" pitchFamily="50" charset="-127"/>
                </a:rPr>
                <a:t>기기 약용 사례</a:t>
              </a:r>
              <a:endParaRPr kumimoji="0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0DE724FD-747D-788C-97BC-74E99D923FA8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559850-52F4-27D6-4C63-7A2504107DED}"/>
              </a:ext>
            </a:extLst>
          </p:cNvPr>
          <p:cNvSpPr txBox="1"/>
          <p:nvPr/>
        </p:nvSpPr>
        <p:spPr>
          <a:xfrm>
            <a:off x="4654499" y="1237300"/>
            <a:ext cx="515534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META AR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글라스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‘Orion’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핵심 기능 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개인정보 침해 위험성 부각</a:t>
            </a:r>
            <a:endParaRPr lang="en-US" altLang="ko-KR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 </a:t>
            </a:r>
          </a:p>
        </p:txBody>
      </p:sp>
      <p:pic>
        <p:nvPicPr>
          <p:cNvPr id="2050" name="Picture 2" descr="메타 AR 글라스 '오라이언' 개인정보 침해 리스크 떠올라, 규제 필요성 주목">
            <a:extLst>
              <a:ext uri="{FF2B5EF4-FFF2-40B4-BE49-F238E27FC236}">
                <a16:creationId xmlns:a16="http://schemas.microsoft.com/office/drawing/2014/main" id="{E086DB8A-A6DA-0B53-B78A-16BACA1A5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83" y="1338065"/>
            <a:ext cx="4207689" cy="21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5A34B1-7AF8-7B53-93D9-42C79E847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19" y="3726557"/>
            <a:ext cx="4203153" cy="2615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D46B73-1453-F800-E604-42371EE86020}"/>
              </a:ext>
            </a:extLst>
          </p:cNvPr>
          <p:cNvSpPr txBox="1"/>
          <p:nvPr/>
        </p:nvSpPr>
        <p:spPr>
          <a:xfrm>
            <a:off x="4783951" y="2151122"/>
            <a:ext cx="4896444" cy="4154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스퀘어 Bold" panose="020B0600000101010101"/>
              </a:rPr>
              <a:t>정치정책 정문지 </a:t>
            </a:r>
            <a:r>
              <a:rPr lang="ko-KR" altLang="en-US" sz="1600" dirty="0" err="1">
                <a:ea typeface="나눔스퀘어 Bold" panose="020B0600000101010101"/>
              </a:rPr>
              <a:t>폴리티코</a:t>
            </a:r>
            <a:r>
              <a:rPr lang="ko-KR" altLang="en-US" sz="1600" dirty="0">
                <a:ea typeface="나눔스퀘어 Bold" panose="020B0600000101010101"/>
              </a:rPr>
              <a:t> </a:t>
            </a:r>
            <a:r>
              <a:rPr lang="ko-KR" altLang="en-US" sz="1600" dirty="0" err="1"/>
              <a:t>中</a:t>
            </a:r>
            <a:br>
              <a:rPr lang="en-US" altLang="ko-KR" sz="1600" dirty="0">
                <a:ea typeface="나눔스퀘어 Bold" panose="020B0600000101010101"/>
              </a:rPr>
            </a:br>
            <a:r>
              <a:rPr lang="en-US" altLang="ko-KR" sz="1600" dirty="0">
                <a:ea typeface="나눔스퀘어 Bold" panose="020B0600000101010101"/>
              </a:rPr>
              <a:t>“</a:t>
            </a:r>
            <a:r>
              <a:rPr lang="ko-KR" altLang="en-US" sz="1600" dirty="0">
                <a:ea typeface="나눔스퀘어 Bold" panose="020B0600000101010101"/>
              </a:rPr>
              <a:t>메타 오라이언의 </a:t>
            </a:r>
            <a:r>
              <a:rPr lang="ko-KR" altLang="en-US" sz="1600" b="1" dirty="0">
                <a:ea typeface="나눔스퀘어 Bold" panose="020B0600000101010101"/>
              </a:rPr>
              <a:t>개인정보와 보안 안정성 </a:t>
            </a:r>
            <a:r>
              <a:rPr lang="ko-KR" altLang="en-US" sz="1600" dirty="0">
                <a:ea typeface="나눔스퀘어 Bold" panose="020B0600000101010101"/>
              </a:rPr>
              <a:t>등에 관련해 정책 전문가들이 본격적으로 주의를 기울여야 할 시점</a:t>
            </a:r>
            <a:r>
              <a:rPr lang="en-US" altLang="ko-KR" sz="1600" dirty="0">
                <a:ea typeface="나눔스퀘어 Bold" panose="020B0600000101010101"/>
              </a:rPr>
              <a:t>”</a:t>
            </a:r>
          </a:p>
          <a:p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스퀘어 Bold" panose="020B0600000101010101"/>
              </a:rPr>
              <a:t>하버드대에 재학중인 학생 </a:t>
            </a:r>
            <a:r>
              <a:rPr lang="en-US" altLang="ko-KR" sz="1600" dirty="0">
                <a:ea typeface="나눔스퀘어 Bold" panose="020B0600000101010101"/>
              </a:rPr>
              <a:t>2</a:t>
            </a:r>
            <a:r>
              <a:rPr lang="ko-KR" altLang="en-US" sz="1600" dirty="0">
                <a:ea typeface="나눔스퀘어 Bold" panose="020B0600000101010101"/>
              </a:rPr>
              <a:t>명이</a:t>
            </a:r>
            <a:br>
              <a:rPr lang="en-US" altLang="ko-KR" sz="1600" dirty="0">
                <a:ea typeface="나눔스퀘어 Bold" panose="020B0600000101010101"/>
              </a:rPr>
            </a:br>
            <a:r>
              <a:rPr lang="ko-KR" altLang="en-US" sz="1600" dirty="0">
                <a:ea typeface="나눔스퀘어 Bold" panose="020B0600000101010101"/>
              </a:rPr>
              <a:t>메타가 이미 판매중인 레이밴 스마트 글라스로 위험성을 알리기 위해 실험을 진행</a:t>
            </a:r>
            <a:r>
              <a:rPr lang="en-US" altLang="ko-KR" sz="1600" dirty="0">
                <a:ea typeface="나눔스퀘어 Bold" panose="020B0600000101010101"/>
              </a:rPr>
              <a:t> =&gt;</a:t>
            </a:r>
            <a:r>
              <a:rPr lang="ko-KR" altLang="en-US" sz="1600" dirty="0">
                <a:ea typeface="나눔스퀘어 Bold" panose="020B0600000101010101"/>
              </a:rPr>
              <a:t> 스마트 글라스가</a:t>
            </a:r>
            <a:r>
              <a:rPr lang="ko-KR" altLang="en-US" sz="1600" b="1" dirty="0">
                <a:ea typeface="나눔스퀘어 Bold" panose="020B0600000101010101"/>
              </a:rPr>
              <a:t> 촬영한 영상을 얼굴인식 기술과 결합할 </a:t>
            </a:r>
            <a:r>
              <a:rPr lang="ko-KR" altLang="en-US" sz="1600" dirty="0">
                <a:ea typeface="나눔스퀘어 Bold" panose="020B0600000101010101"/>
              </a:rPr>
              <a:t>수 있는 소프트웨어 개발</a:t>
            </a: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ea typeface="나눔스퀘어 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나눔스퀘어 Bold" panose="020B0600000101010101"/>
              </a:rPr>
              <a:t>소프트웨어 사용 결과 길을 지나다니는 사람의 </a:t>
            </a:r>
            <a:r>
              <a:rPr lang="ko-KR" altLang="en-US" sz="1600" b="1" dirty="0">
                <a:ea typeface="나눔스퀘어 Bold" panose="020B0600000101010101"/>
              </a:rPr>
              <a:t>얼굴만으로 이름과 주소</a:t>
            </a:r>
            <a:r>
              <a:rPr lang="en-US" altLang="ko-KR" sz="1600" b="1" dirty="0">
                <a:ea typeface="나눔스퀘어 Bold" panose="020B0600000101010101"/>
              </a:rPr>
              <a:t>, </a:t>
            </a:r>
            <a:r>
              <a:rPr lang="ko-KR" altLang="en-US" sz="1600" b="1" dirty="0">
                <a:ea typeface="나눔스퀘어 Bold" panose="020B0600000101010101"/>
              </a:rPr>
              <a:t>전화번호와 가족에 관련한 정보 파악 가능 </a:t>
            </a:r>
            <a:endParaRPr lang="en-US" altLang="ko-KR" sz="1600" b="1" dirty="0">
              <a:ea typeface="나눔스퀘어 Bold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ea typeface="나눔스퀘어 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90931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F0445-34F8-712C-40E8-A99602C52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F91D95-52E7-4D18-E860-2D7E1C6CA63A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3641" algn="l"/>
              </a:tabLst>
              <a:defRPr/>
            </a:pPr>
            <a:r>
              <a:rPr kumimoji="0" lang="en-US" altLang="ko-KR" sz="2400" b="0" i="0" u="none" strike="noStrike" kern="1200" cap="none" spc="-7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Ⅰ</a:t>
            </a:r>
            <a:r>
              <a:rPr kumimoji="1" lang="en-US" altLang="ko-KR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목표</a:t>
            </a:r>
          </a:p>
        </p:txBody>
      </p:sp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B7FA122D-3BD6-94FA-F0AC-8ED90565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92875"/>
            <a:ext cx="22288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927E6-8B9F-0640-88B8-E9C1DF982289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CE98A2-3218-6906-7E38-E1F1FDC972FD}"/>
              </a:ext>
            </a:extLst>
          </p:cNvPr>
          <p:cNvGrpSpPr/>
          <p:nvPr/>
        </p:nvGrpSpPr>
        <p:grpSpPr>
          <a:xfrm>
            <a:off x="426707" y="835131"/>
            <a:ext cx="1312385" cy="400110"/>
            <a:chOff x="426707" y="780267"/>
            <a:chExt cx="1312385" cy="40011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48B022E-3307-B5FD-B5B9-C8BD576FAB93}"/>
                </a:ext>
              </a:extLst>
            </p:cNvPr>
            <p:cNvSpPr/>
            <p:nvPr/>
          </p:nvSpPr>
          <p:spPr>
            <a:xfrm>
              <a:off x="528504" y="780267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2000" b="1" spc="-150" dirty="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Calibri" panose="020F0502020204030204"/>
                  <a:ea typeface="나눔스퀘어 ExtraBold" panose="020B0600000101010101" pitchFamily="50" charset="-127"/>
                </a:rPr>
                <a:t>연구목표  </a:t>
              </a:r>
              <a:endParaRPr kumimoji="0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5C0CD6AF-910D-FFC3-7190-5E9A98A86A61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D5B167-BC14-DDF3-031F-DF1BB5769111}"/>
              </a:ext>
            </a:extLst>
          </p:cNvPr>
          <p:cNvSpPr txBox="1"/>
          <p:nvPr/>
        </p:nvSpPr>
        <p:spPr>
          <a:xfrm>
            <a:off x="540435" y="1349722"/>
            <a:ext cx="882513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무선 네트워크 프로토콜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취약점 분석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무선 네트워크 프로토콜 취약점으로 인한 </a:t>
            </a:r>
            <a:r>
              <a:rPr lang="en-US" altLang="ko-KR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 악용 사례 분석 </a:t>
            </a:r>
            <a:endParaRPr lang="en-US" altLang="ko-KR" sz="1600" b="1" dirty="0">
              <a:solidFill>
                <a:srgbClr val="0000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</a:t>
            </a:r>
            <a:r>
              <a:rPr lang="en-US" altLang="ko-KR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</a:t>
            </a:r>
            <a:r>
              <a:rPr lang="ko-KR" altLang="en-US" sz="1600" b="1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기기에 공격 시도하여 </a:t>
            </a:r>
            <a:r>
              <a:rPr lang="ko-KR" altLang="en-US" sz="16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취약점 확인 및 분석</a:t>
            </a:r>
            <a:endParaRPr lang="en-US" altLang="ko-KR" sz="1600" b="1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취약점을 바탕으로 새로운 보안 솔루션 구축하여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무선 프로토콜 보안 극대화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3103EE-8021-124A-4D7B-12CD847D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8" y="3513374"/>
            <a:ext cx="2606769" cy="26067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44F58B-034C-E749-D35F-F98FC61FF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82" y="3533371"/>
            <a:ext cx="342674" cy="342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5E06CC-9865-B572-6CF8-6C67526941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70" r="1074"/>
          <a:stretch/>
        </p:blipFill>
        <p:spPr>
          <a:xfrm>
            <a:off x="2697849" y="4027584"/>
            <a:ext cx="2597970" cy="1726633"/>
          </a:xfrm>
          <a:prstGeom prst="rect">
            <a:avLst/>
          </a:prstGeom>
        </p:spPr>
      </p:pic>
      <p:pic>
        <p:nvPicPr>
          <p:cNvPr id="12" name="그림 11" descr="그래픽, 원, 디자인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3808B7-B8CA-A166-78D1-22615F246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7849" y="3513374"/>
            <a:ext cx="456205" cy="456205"/>
          </a:xfrm>
          <a:prstGeom prst="rect">
            <a:avLst/>
          </a:prstGeom>
        </p:spPr>
      </p:pic>
      <p:pic>
        <p:nvPicPr>
          <p:cNvPr id="14" name="그림 13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A0658A-71C1-3AAD-B3EE-51A210C31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5670" y="3463527"/>
            <a:ext cx="2054196" cy="20541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9EE549-DAFD-27ED-1CAF-1C49A30F3167}"/>
              </a:ext>
            </a:extLst>
          </p:cNvPr>
          <p:cNvSpPr/>
          <p:nvPr/>
        </p:nvSpPr>
        <p:spPr>
          <a:xfrm>
            <a:off x="426707" y="3142930"/>
            <a:ext cx="5134062" cy="3078759"/>
          </a:xfrm>
          <a:prstGeom prst="rect">
            <a:avLst/>
          </a:prstGeom>
          <a:noFill/>
          <a:ln>
            <a:solidFill>
              <a:srgbClr val="2325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1F626EB-29B5-0C4A-F4AA-40DBC27DD3DF}"/>
              </a:ext>
            </a:extLst>
          </p:cNvPr>
          <p:cNvSpPr/>
          <p:nvPr/>
        </p:nvSpPr>
        <p:spPr>
          <a:xfrm rot="10800000">
            <a:off x="5694232" y="4249847"/>
            <a:ext cx="1678559" cy="7593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A3F47A-332C-F9C4-76C1-3F3483113AB9}"/>
              </a:ext>
            </a:extLst>
          </p:cNvPr>
          <p:cNvSpPr txBox="1"/>
          <p:nvPr/>
        </p:nvSpPr>
        <p:spPr>
          <a:xfrm>
            <a:off x="6196130" y="4424471"/>
            <a:ext cx="107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Attack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25D06E-31E3-A875-C41B-A75B14C1F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0645" y="3685435"/>
            <a:ext cx="649476" cy="6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9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9FFC8-7828-627C-D8A8-47CB9F7B6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슬라이드 번호 개체 틀 1">
            <a:extLst>
              <a:ext uri="{FF2B5EF4-FFF2-40B4-BE49-F238E27FC236}">
                <a16:creationId xmlns:a16="http://schemas.microsoft.com/office/drawing/2014/main" id="{ADC93F41-0AFB-0093-0F8F-B52BF5DF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38575" y="6472238"/>
            <a:ext cx="2228850" cy="365125"/>
          </a:xfrm>
          <a:prstGeom prst="rect">
            <a:avLst/>
          </a:prstGeom>
        </p:spPr>
        <p:txBody>
          <a:bodyPr/>
          <a:lstStyle/>
          <a:p>
            <a:fld id="{873927E6-8B9F-0640-88B8-E9C1DF982289}" type="slidenum">
              <a:rPr kumimoji="1" lang="ko-Kore-KR" altLang="en-US" smtClean="0"/>
              <a:pPr/>
              <a:t>9</a:t>
            </a:fld>
            <a:endParaRPr kumimoji="1" lang="ko-Kore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9266372-4B4A-D454-C786-D89BCD71C440}"/>
              </a:ext>
            </a:extLst>
          </p:cNvPr>
          <p:cNvSpPr/>
          <p:nvPr/>
        </p:nvSpPr>
        <p:spPr>
          <a:xfrm>
            <a:off x="5824727" y="4315968"/>
            <a:ext cx="3785213" cy="1309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ctr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ko-KR" altLang="en-US" sz="17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연구 목표 </a:t>
            </a:r>
            <a:endParaRPr lang="en-US" altLang="ko-KR" sz="17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Bold" panose="00000800000000000000" pitchFamily="50" charset="-127"/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sz="1700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기존 방식보다 강화된 </a:t>
            </a:r>
            <a:r>
              <a:rPr lang="en-US" altLang="ko-KR" sz="1700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AI</a:t>
            </a:r>
            <a:r>
              <a:rPr lang="ko-KR" altLang="en-US" sz="1700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기반</a:t>
            </a:r>
            <a:endParaRPr lang="en-US" altLang="ko-KR" sz="1700" dirty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Bold" panose="00000800000000000000" pitchFamily="50" charset="-127"/>
            </a:endParaRPr>
          </a:p>
          <a:p>
            <a:pPr lvl="0" algn="ctr">
              <a:spcBef>
                <a:spcPts val="600"/>
              </a:spcBef>
            </a:pPr>
            <a:r>
              <a:rPr lang="ko-KR" altLang="en-US" sz="1700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Bold" panose="00000800000000000000" pitchFamily="50" charset="-127"/>
              </a:rPr>
              <a:t>보안 솔루션 구축 </a:t>
            </a:r>
            <a:endParaRPr lang="en-US" altLang="ko-KR" sz="1700" dirty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C2B2F4-A18C-39E0-ABD7-84AC2FC4BA50}"/>
              </a:ext>
            </a:extLst>
          </p:cNvPr>
          <p:cNvGrpSpPr/>
          <p:nvPr/>
        </p:nvGrpSpPr>
        <p:grpSpPr>
          <a:xfrm>
            <a:off x="426707" y="835131"/>
            <a:ext cx="1190557" cy="400110"/>
            <a:chOff x="426707" y="780267"/>
            <a:chExt cx="1190557" cy="400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CF4F9E-3BF1-FAEC-8136-2136B4F66D4B}"/>
                </a:ext>
              </a:extLst>
            </p:cNvPr>
            <p:cNvSpPr/>
            <p:nvPr/>
          </p:nvSpPr>
          <p:spPr>
            <a:xfrm>
              <a:off x="528504" y="780267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2000" b="1" spc="-150">
                  <a:gradFill>
                    <a:gsLst>
                      <a:gs pos="0">
                        <a:srgbClr val="1A93CA"/>
                      </a:gs>
                      <a:gs pos="76000">
                        <a:srgbClr val="00498E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연구 목표</a:t>
              </a:r>
              <a:endParaRPr lang="ko-Kore-KR" altLang="en-US" sz="200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624E7BF-511A-34D4-845D-EFBEC94EAB0A}"/>
                </a:ext>
              </a:extLst>
            </p:cNvPr>
            <p:cNvSpPr/>
            <p:nvPr/>
          </p:nvSpPr>
          <p:spPr>
            <a:xfrm>
              <a:off x="426707" y="894748"/>
              <a:ext cx="101797" cy="101797"/>
            </a:xfrm>
            <a:prstGeom prst="ellipse">
              <a:avLst/>
            </a:prstGeom>
            <a:gradFill>
              <a:gsLst>
                <a:gs pos="0">
                  <a:srgbClr val="1A93CA"/>
                </a:gs>
                <a:gs pos="76000">
                  <a:srgbClr val="0049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F0B70D5-E96B-F22C-001A-11A245908861}"/>
              </a:ext>
            </a:extLst>
          </p:cNvPr>
          <p:cNvGrpSpPr/>
          <p:nvPr/>
        </p:nvGrpSpPr>
        <p:grpSpPr>
          <a:xfrm>
            <a:off x="598538" y="1551345"/>
            <a:ext cx="4022268" cy="1910714"/>
            <a:chOff x="711042" y="1478114"/>
            <a:chExt cx="4022268" cy="1910714"/>
          </a:xfrm>
        </p:grpSpPr>
        <p:sp>
          <p:nvSpPr>
            <p:cNvPr id="5" name="AutoShape 61">
              <a:extLst>
                <a:ext uri="{FF2B5EF4-FFF2-40B4-BE49-F238E27FC236}">
                  <a16:creationId xmlns:a16="http://schemas.microsoft.com/office/drawing/2014/main" id="{55A6BB0B-E588-AC5B-05BA-48776AC22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489" y="1596433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6" name="모서리가 둥근 직사각형 250">
              <a:extLst>
                <a:ext uri="{FF2B5EF4-FFF2-40B4-BE49-F238E27FC236}">
                  <a16:creationId xmlns:a16="http://schemas.microsoft.com/office/drawing/2014/main" id="{5A460B46-EE33-BF16-46E4-5AF7B12968A1}"/>
                </a:ext>
              </a:extLst>
            </p:cNvPr>
            <p:cNvSpPr/>
            <p:nvPr/>
          </p:nvSpPr>
          <p:spPr>
            <a:xfrm>
              <a:off x="711042" y="1478114"/>
              <a:ext cx="4022268" cy="461664"/>
            </a:xfrm>
            <a:prstGeom prst="roundRect">
              <a:avLst>
                <a:gd name="adj" fmla="val 50000"/>
              </a:avLst>
            </a:prstGeom>
            <a:solidFill>
              <a:srgbClr val="003260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무선 네트워크 프로토콜 취약점 분석</a:t>
              </a:r>
              <a:endParaRPr lang="ko-KR" altLang="en-US" sz="16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4" name="모서리가 둥근 직사각형 129">
              <a:extLst>
                <a:ext uri="{FF2B5EF4-FFF2-40B4-BE49-F238E27FC236}">
                  <a16:creationId xmlns:a16="http://schemas.microsoft.com/office/drawing/2014/main" id="{91844DAA-7889-43ED-69C1-BD55616711C5}"/>
                </a:ext>
              </a:extLst>
            </p:cNvPr>
            <p:cNvSpPr/>
            <p:nvPr/>
          </p:nvSpPr>
          <p:spPr>
            <a:xfrm>
              <a:off x="861200" y="1993143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defRPr/>
              </a:pPr>
              <a:r>
                <a: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대표적인 무선 네트워크 프로토콜인</a:t>
              </a:r>
              <a:endPara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lvl="0" algn="ctr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defRPr/>
              </a:pPr>
              <a:r>
                <a:rPr lang="en-US" altLang="ko-KR" sz="16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Bluetoot</a:t>
              </a:r>
              <a:r>
                <a: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와 </a:t>
              </a:r>
              <a:r>
                <a:rPr lang="en-US" altLang="ko-KR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WLAN</a:t>
              </a:r>
              <a:r>
                <a:rPr lang="ko-KR" altLang="en-US" sz="16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취약점 분석</a:t>
              </a:r>
              <a:endPara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D3C54B-E980-E5A5-2767-0CED3CDD153F}"/>
              </a:ext>
            </a:extLst>
          </p:cNvPr>
          <p:cNvGrpSpPr/>
          <p:nvPr/>
        </p:nvGrpSpPr>
        <p:grpSpPr>
          <a:xfrm>
            <a:off x="5265466" y="1551345"/>
            <a:ext cx="4022269" cy="1910793"/>
            <a:chOff x="5172689" y="1478114"/>
            <a:chExt cx="4022269" cy="1910793"/>
          </a:xfrm>
        </p:grpSpPr>
        <p:sp>
          <p:nvSpPr>
            <p:cNvPr id="10" name="AutoShape 61">
              <a:extLst>
                <a:ext uri="{FF2B5EF4-FFF2-40B4-BE49-F238E27FC236}">
                  <a16:creationId xmlns:a16="http://schemas.microsoft.com/office/drawing/2014/main" id="{06CC5F60-2093-40D4-F268-C8D44BCFB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727" y="1596512"/>
              <a:ext cx="3924193" cy="1792395"/>
            </a:xfrm>
            <a:prstGeom prst="roundRect">
              <a:avLst>
                <a:gd name="adj" fmla="val 3844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554">
                <a:latin typeface="KoPubDotum Medium" panose="02020603020101020101" pitchFamily="18" charset="-127"/>
                <a:ea typeface="KoPubDotum Medium" panose="02020603020101020101" pitchFamily="18" charset="-127"/>
              </a:endParaRPr>
            </a:p>
          </p:txBody>
        </p:sp>
        <p:sp>
          <p:nvSpPr>
            <p:cNvPr id="11" name="모서리가 둥근 직사각형 129">
              <a:extLst>
                <a:ext uri="{FF2B5EF4-FFF2-40B4-BE49-F238E27FC236}">
                  <a16:creationId xmlns:a16="http://schemas.microsoft.com/office/drawing/2014/main" id="{45C06102-1846-A3A1-8A7C-035CF16A99B4}"/>
                </a:ext>
              </a:extLst>
            </p:cNvPr>
            <p:cNvSpPr/>
            <p:nvPr/>
          </p:nvSpPr>
          <p:spPr>
            <a:xfrm>
              <a:off x="5306438" y="1993222"/>
              <a:ext cx="3757926" cy="1344578"/>
            </a:xfrm>
            <a:prstGeom prst="roundRect">
              <a:avLst>
                <a:gd name="adj" fmla="val 4005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defRPr/>
              </a:pP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대부분의 장비는 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BLE 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또는 </a:t>
              </a: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WLAN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사용</a:t>
              </a:r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lvl="0" algn="ctr" defTabSz="831614">
                <a:lnSpc>
                  <a:spcPct val="120000"/>
                </a:lnSpc>
                <a:spcAft>
                  <a:spcPts val="400"/>
                </a:spcAft>
                <a:buClr>
                  <a:srgbClr val="2D65A9"/>
                </a:buClr>
                <a:buSzPct val="100000"/>
                <a:defRPr/>
              </a:pPr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=&gt;</a:t>
              </a:r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취약점 분석 결과를 바탕으로 공격 실행 </a:t>
              </a:r>
              <a:endPara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모서리가 둥근 직사각형 250">
              <a:extLst>
                <a:ext uri="{FF2B5EF4-FFF2-40B4-BE49-F238E27FC236}">
                  <a16:creationId xmlns:a16="http://schemas.microsoft.com/office/drawing/2014/main" id="{A93111FC-422F-C529-95E0-5ACD91D43DFC}"/>
                </a:ext>
              </a:extLst>
            </p:cNvPr>
            <p:cNvSpPr/>
            <p:nvPr/>
          </p:nvSpPr>
          <p:spPr>
            <a:xfrm>
              <a:off x="5172689" y="1478114"/>
              <a:ext cx="4022269" cy="461663"/>
            </a:xfrm>
            <a:prstGeom prst="roundRect">
              <a:avLst>
                <a:gd name="adj" fmla="val 50000"/>
              </a:avLst>
            </a:prstGeom>
            <a:solidFill>
              <a:srgbClr val="0060B8"/>
            </a:solidFill>
            <a:ln>
              <a:noFill/>
            </a:ln>
            <a:effectLst>
              <a:innerShdw blurRad="1143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AR </a:t>
              </a:r>
              <a:r>
                <a:rPr lang="ko-KR" altLang="en-US" sz="1600" b="1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기기의 공격 가능성 분석</a:t>
              </a:r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</p:grpSp>
      <p:sp>
        <p:nvSpPr>
          <p:cNvPr id="17" name="AutoShape 61">
            <a:extLst>
              <a:ext uri="{FF2B5EF4-FFF2-40B4-BE49-F238E27FC236}">
                <a16:creationId xmlns:a16="http://schemas.microsoft.com/office/drawing/2014/main" id="{61AD10A6-0EA7-6463-EE58-FFD82D53C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704" y="4143785"/>
            <a:ext cx="3567448" cy="1792395"/>
          </a:xfrm>
          <a:prstGeom prst="roundRect">
            <a:avLst>
              <a:gd name="adj" fmla="val 3844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554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12" name="모서리가 둥근 직사각형 250">
            <a:extLst>
              <a:ext uri="{FF2B5EF4-FFF2-40B4-BE49-F238E27FC236}">
                <a16:creationId xmlns:a16="http://schemas.microsoft.com/office/drawing/2014/main" id="{CEB6CFE8-CB24-DA5F-9D35-FF02C1B13A02}"/>
              </a:ext>
            </a:extLst>
          </p:cNvPr>
          <p:cNvSpPr/>
          <p:nvPr/>
        </p:nvSpPr>
        <p:spPr>
          <a:xfrm>
            <a:off x="1155125" y="4059999"/>
            <a:ext cx="3656608" cy="3816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1143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취약점 분석 및  솔루션 개발</a:t>
            </a:r>
          </a:p>
        </p:txBody>
      </p:sp>
      <p:sp>
        <p:nvSpPr>
          <p:cNvPr id="16" name="모서리가 둥근 직사각형 129">
            <a:extLst>
              <a:ext uri="{FF2B5EF4-FFF2-40B4-BE49-F238E27FC236}">
                <a16:creationId xmlns:a16="http://schemas.microsoft.com/office/drawing/2014/main" id="{D489A405-2934-DD4D-2CC4-531386657293}"/>
              </a:ext>
            </a:extLst>
          </p:cNvPr>
          <p:cNvSpPr/>
          <p:nvPr/>
        </p:nvSpPr>
        <p:spPr>
          <a:xfrm>
            <a:off x="1275281" y="4531202"/>
            <a:ext cx="3416296" cy="1344578"/>
          </a:xfrm>
          <a:prstGeom prst="roundRect">
            <a:avLst>
              <a:gd name="adj" fmla="val 4005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31614">
              <a:lnSpc>
                <a:spcPct val="120000"/>
              </a:lnSpc>
              <a:spcAft>
                <a:spcPts val="400"/>
              </a:spcAft>
              <a:buClr>
                <a:srgbClr val="2D65A9"/>
              </a:buClr>
              <a:buSzPct val="100000"/>
              <a:defRPr/>
            </a:pPr>
            <a:r>
              <a:rPr lang="ko-KR" altLang="en-US" sz="16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공격 성공 후 취약점 분석하여 </a:t>
            </a:r>
            <a:r>
              <a:rPr lang="ko-KR" altLang="en-US" sz="1600" b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솔루션 개발 </a:t>
            </a:r>
            <a:endParaRPr lang="en-US" altLang="ko-KR" sz="16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더하기 기호 19">
            <a:extLst>
              <a:ext uri="{FF2B5EF4-FFF2-40B4-BE49-F238E27FC236}">
                <a16:creationId xmlns:a16="http://schemas.microsoft.com/office/drawing/2014/main" id="{BA6D3519-A6DE-7F15-FA78-30AEA5A57E5A}"/>
              </a:ext>
            </a:extLst>
          </p:cNvPr>
          <p:cNvSpPr/>
          <p:nvPr/>
        </p:nvSpPr>
        <p:spPr>
          <a:xfrm>
            <a:off x="4671013" y="2413873"/>
            <a:ext cx="563974" cy="512207"/>
          </a:xfrm>
          <a:prstGeom prst="mathPlus">
            <a:avLst>
              <a:gd name="adj1" fmla="val 15339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5641C21-6AC3-35C3-BCB7-A333B6B6B733}"/>
              </a:ext>
            </a:extLst>
          </p:cNvPr>
          <p:cNvSpPr/>
          <p:nvPr/>
        </p:nvSpPr>
        <p:spPr>
          <a:xfrm rot="16200000">
            <a:off x="526964" y="4858942"/>
            <a:ext cx="400110" cy="539714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9D0F75C1-8B5A-85A9-619B-8FAA02F9413F}"/>
              </a:ext>
            </a:extLst>
          </p:cNvPr>
          <p:cNvSpPr/>
          <p:nvPr/>
        </p:nvSpPr>
        <p:spPr>
          <a:xfrm rot="16200000">
            <a:off x="5110302" y="4858942"/>
            <a:ext cx="400110" cy="539714"/>
          </a:xfrm>
          <a:prstGeom prst="downArrow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AD60A-94C7-84EE-A0CF-69F2AF953915}"/>
              </a:ext>
            </a:extLst>
          </p:cNvPr>
          <p:cNvSpPr/>
          <p:nvPr/>
        </p:nvSpPr>
        <p:spPr>
          <a:xfrm>
            <a:off x="65714" y="96417"/>
            <a:ext cx="3515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33641" algn="l"/>
              </a:tabLst>
            </a:pPr>
            <a:r>
              <a:rPr lang="en-US" altLang="ko-KR" sz="2400" spc="-7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Ⅰ</a:t>
            </a:r>
            <a:r>
              <a:rPr kumimoji="1" lang="en-US" altLang="ko-KR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. </a:t>
            </a:r>
            <a:r>
              <a:rPr kumimoji="1" lang="ko-KR" altLang="en-US" sz="2400" spc="-15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ayalam MN" pitchFamily="2" charset="0"/>
              </a:rPr>
              <a:t>연구 목표</a:t>
            </a:r>
          </a:p>
        </p:txBody>
      </p:sp>
    </p:spTree>
    <p:extLst>
      <p:ext uri="{BB962C8B-B14F-4D97-AF65-F5344CB8AC3E}">
        <p14:creationId xmlns:p14="http://schemas.microsoft.com/office/powerpoint/2010/main" val="367204468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1440</TotalTime>
  <Words>2019</Words>
  <Application>Microsoft Office PowerPoint</Application>
  <PresentationFormat>A4 용지(210x297mm)</PresentationFormat>
  <Paragraphs>307</Paragraphs>
  <Slides>30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KoPubDotum Medium</vt:lpstr>
      <vt:lpstr>-webkit-standard</vt:lpstr>
      <vt:lpstr>NanumGothic</vt:lpstr>
      <vt:lpstr>나눔스퀘어 Bold</vt:lpstr>
      <vt:lpstr>나눔스퀘어 ExtraBold</vt:lpstr>
      <vt:lpstr>나눔스퀘어OTF Bold</vt:lpstr>
      <vt:lpstr>맑은 고딕</vt:lpstr>
      <vt:lpstr>시스템 서체 일반체</vt:lpstr>
      <vt:lpstr>Arial</vt:lpstr>
      <vt:lpstr>Calibri</vt:lpstr>
      <vt:lpstr>Calibri Light</vt:lpstr>
      <vt:lpstr>Symbol</vt:lpstr>
      <vt:lpstr>Wingdings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나성균</dc:creator>
  <cp:lastModifiedBy>다은 이</cp:lastModifiedBy>
  <cp:revision>14</cp:revision>
  <cp:lastPrinted>2021-12-22T04:43:14Z</cp:lastPrinted>
  <dcterms:created xsi:type="dcterms:W3CDTF">2021-08-02T08:08:44Z</dcterms:created>
  <dcterms:modified xsi:type="dcterms:W3CDTF">2025-06-01T12:37:05Z</dcterms:modified>
</cp:coreProperties>
</file>